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6" r:id="rId1"/>
  </p:sldMasterIdLst>
  <p:sldIdLst>
    <p:sldId id="256" r:id="rId2"/>
    <p:sldId id="292" r:id="rId3"/>
    <p:sldId id="301" r:id="rId4"/>
    <p:sldId id="344" r:id="rId5"/>
    <p:sldId id="303" r:id="rId6"/>
    <p:sldId id="345" r:id="rId7"/>
    <p:sldId id="346" r:id="rId8"/>
    <p:sldId id="318" r:id="rId9"/>
    <p:sldId id="319" r:id="rId10"/>
    <p:sldId id="320" r:id="rId11"/>
    <p:sldId id="347" r:id="rId12"/>
    <p:sldId id="352" r:id="rId13"/>
    <p:sldId id="322" r:id="rId14"/>
    <p:sldId id="323" r:id="rId15"/>
    <p:sldId id="324" r:id="rId16"/>
    <p:sldId id="349" r:id="rId17"/>
    <p:sldId id="353" r:id="rId18"/>
    <p:sldId id="354" r:id="rId19"/>
    <p:sldId id="355" r:id="rId20"/>
    <p:sldId id="356" r:id="rId21"/>
    <p:sldId id="304" r:id="rId22"/>
    <p:sldId id="325" r:id="rId23"/>
    <p:sldId id="357" r:id="rId24"/>
    <p:sldId id="326" r:id="rId25"/>
    <p:sldId id="358" r:id="rId26"/>
    <p:sldId id="327" r:id="rId27"/>
    <p:sldId id="328" r:id="rId28"/>
    <p:sldId id="329" r:id="rId29"/>
    <p:sldId id="330" r:id="rId30"/>
    <p:sldId id="331" r:id="rId31"/>
    <p:sldId id="332" r:id="rId32"/>
    <p:sldId id="333" r:id="rId33"/>
    <p:sldId id="334" r:id="rId34"/>
    <p:sldId id="359" r:id="rId35"/>
    <p:sldId id="360" r:id="rId36"/>
    <p:sldId id="361" r:id="rId37"/>
    <p:sldId id="362" r:id="rId38"/>
    <p:sldId id="363" r:id="rId39"/>
    <p:sldId id="364" r:id="rId40"/>
    <p:sldId id="335" r:id="rId41"/>
    <p:sldId id="305" r:id="rId42"/>
    <p:sldId id="365" r:id="rId43"/>
    <p:sldId id="366" r:id="rId44"/>
    <p:sldId id="367" r:id="rId45"/>
    <p:sldId id="368" r:id="rId46"/>
    <p:sldId id="369" r:id="rId47"/>
    <p:sldId id="336" r:id="rId48"/>
    <p:sldId id="337" r:id="rId49"/>
    <p:sldId id="338" r:id="rId50"/>
    <p:sldId id="339" r:id="rId51"/>
    <p:sldId id="340" r:id="rId52"/>
    <p:sldId id="341" r:id="rId53"/>
    <p:sldId id="342" r:id="rId54"/>
    <p:sldId id="343" r:id="rId55"/>
    <p:sldId id="370" r:id="rId56"/>
    <p:sldId id="376" r:id="rId57"/>
    <p:sldId id="371" r:id="rId58"/>
    <p:sldId id="372" r:id="rId59"/>
    <p:sldId id="373" r:id="rId60"/>
    <p:sldId id="374" r:id="rId61"/>
    <p:sldId id="375" r:id="rId62"/>
    <p:sldId id="350" r:id="rId63"/>
    <p:sldId id="351" r:id="rId64"/>
    <p:sldId id="302" r:id="rId65"/>
    <p:sldId id="405" r:id="rId66"/>
    <p:sldId id="306" r:id="rId67"/>
    <p:sldId id="377" r:id="rId68"/>
    <p:sldId id="378" r:id="rId69"/>
    <p:sldId id="384" r:id="rId70"/>
    <p:sldId id="406" r:id="rId71"/>
    <p:sldId id="407" r:id="rId72"/>
    <p:sldId id="408" r:id="rId73"/>
    <p:sldId id="409" r:id="rId74"/>
    <p:sldId id="410" r:id="rId75"/>
    <p:sldId id="411" r:id="rId76"/>
    <p:sldId id="412" r:id="rId77"/>
    <p:sldId id="413" r:id="rId78"/>
    <p:sldId id="414" r:id="rId79"/>
    <p:sldId id="415" r:id="rId80"/>
    <p:sldId id="416" r:id="rId81"/>
    <p:sldId id="417" r:id="rId82"/>
    <p:sldId id="418" r:id="rId83"/>
    <p:sldId id="386" r:id="rId84"/>
    <p:sldId id="387" r:id="rId85"/>
    <p:sldId id="388" r:id="rId86"/>
    <p:sldId id="389" r:id="rId87"/>
    <p:sldId id="390" r:id="rId88"/>
    <p:sldId id="391" r:id="rId89"/>
    <p:sldId id="392" r:id="rId90"/>
    <p:sldId id="393" r:id="rId91"/>
    <p:sldId id="394" r:id="rId92"/>
    <p:sldId id="395" r:id="rId93"/>
    <p:sldId id="396" r:id="rId94"/>
    <p:sldId id="397" r:id="rId95"/>
    <p:sldId id="398" r:id="rId96"/>
    <p:sldId id="399" r:id="rId97"/>
    <p:sldId id="400" r:id="rId98"/>
    <p:sldId id="401" r:id="rId99"/>
    <p:sldId id="402" r:id="rId100"/>
    <p:sldId id="403" r:id="rId101"/>
    <p:sldId id="404" r:id="rId102"/>
    <p:sldId id="419" r:id="rId103"/>
    <p:sldId id="307" r:id="rId104"/>
    <p:sldId id="308" r:id="rId105"/>
    <p:sldId id="421" r:id="rId106"/>
    <p:sldId id="420" r:id="rId107"/>
    <p:sldId id="443" r:id="rId108"/>
    <p:sldId id="444" r:id="rId109"/>
    <p:sldId id="445" r:id="rId110"/>
    <p:sldId id="446" r:id="rId111"/>
    <p:sldId id="447" r:id="rId112"/>
    <p:sldId id="448" r:id="rId113"/>
    <p:sldId id="449" r:id="rId114"/>
    <p:sldId id="309" r:id="rId115"/>
    <p:sldId id="422" r:id="rId116"/>
    <p:sldId id="423" r:id="rId117"/>
    <p:sldId id="450" r:id="rId118"/>
    <p:sldId id="451" r:id="rId119"/>
    <p:sldId id="452" r:id="rId120"/>
    <p:sldId id="453" r:id="rId121"/>
    <p:sldId id="454" r:id="rId122"/>
    <p:sldId id="455" r:id="rId123"/>
    <p:sldId id="310" r:id="rId124"/>
    <p:sldId id="424" r:id="rId125"/>
    <p:sldId id="425" r:id="rId126"/>
    <p:sldId id="456" r:id="rId127"/>
    <p:sldId id="457" r:id="rId128"/>
    <p:sldId id="458" r:id="rId129"/>
    <p:sldId id="459" r:id="rId130"/>
    <p:sldId id="460" r:id="rId131"/>
    <p:sldId id="426" r:id="rId132"/>
    <p:sldId id="427" r:id="rId133"/>
    <p:sldId id="428" r:id="rId134"/>
    <p:sldId id="429" r:id="rId135"/>
    <p:sldId id="431" r:id="rId136"/>
    <p:sldId id="432" r:id="rId137"/>
    <p:sldId id="433" r:id="rId138"/>
    <p:sldId id="434" r:id="rId139"/>
    <p:sldId id="435" r:id="rId140"/>
    <p:sldId id="430" r:id="rId141"/>
    <p:sldId id="440" r:id="rId142"/>
    <p:sldId id="441" r:id="rId143"/>
    <p:sldId id="442" r:id="rId144"/>
    <p:sldId id="436" r:id="rId145"/>
    <p:sldId id="437" r:id="rId146"/>
    <p:sldId id="438" r:id="rId147"/>
    <p:sldId id="439" r:id="rId148"/>
    <p:sldId id="312" r:id="rId149"/>
    <p:sldId id="461" r:id="rId150"/>
    <p:sldId id="313" r:id="rId151"/>
    <p:sldId id="462" r:id="rId152"/>
    <p:sldId id="464" r:id="rId153"/>
    <p:sldId id="476" r:id="rId154"/>
    <p:sldId id="477" r:id="rId155"/>
    <p:sldId id="478" r:id="rId156"/>
    <p:sldId id="479" r:id="rId157"/>
    <p:sldId id="480" r:id="rId158"/>
    <p:sldId id="314" r:id="rId159"/>
    <p:sldId id="315" r:id="rId160"/>
    <p:sldId id="465" r:id="rId161"/>
    <p:sldId id="466" r:id="rId162"/>
    <p:sldId id="467" r:id="rId163"/>
    <p:sldId id="468" r:id="rId164"/>
    <p:sldId id="469" r:id="rId165"/>
    <p:sldId id="470" r:id="rId166"/>
    <p:sldId id="471" r:id="rId167"/>
    <p:sldId id="472" r:id="rId168"/>
    <p:sldId id="473" r:id="rId169"/>
    <p:sldId id="474" r:id="rId170"/>
    <p:sldId id="280" r:id="rId1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1536"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02836E7B-CF42-492A-89DC-77F5FB072A5C}" type="datetimeFigureOut">
              <a:rPr lang="en-US" smtClean="0"/>
              <a:pPr/>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8456C5-9671-4780-A208-8AED59A89BFC}" type="slidenum">
              <a:rPr lang="en-US" smtClean="0"/>
              <a:pPr/>
              <a:t>‹#›</a:t>
            </a:fld>
            <a:endParaRPr lang="en-US"/>
          </a:p>
        </p:txBody>
      </p:sp>
    </p:spTree>
    <p:extLst>
      <p:ext uri="{BB962C8B-B14F-4D97-AF65-F5344CB8AC3E}">
        <p14:creationId xmlns:p14="http://schemas.microsoft.com/office/powerpoint/2010/main" val="2417306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2836E7B-CF42-492A-89DC-77F5FB072A5C}" type="datetimeFigureOut">
              <a:rPr lang="en-US" smtClean="0"/>
              <a:pPr/>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8456C5-9671-4780-A208-8AED59A89BFC}" type="slidenum">
              <a:rPr lang="en-US" smtClean="0"/>
              <a:pPr/>
              <a:t>‹#›</a:t>
            </a:fld>
            <a:endParaRPr lang="en-US"/>
          </a:p>
        </p:txBody>
      </p:sp>
    </p:spTree>
    <p:extLst>
      <p:ext uri="{BB962C8B-B14F-4D97-AF65-F5344CB8AC3E}">
        <p14:creationId xmlns:p14="http://schemas.microsoft.com/office/powerpoint/2010/main" val="492567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2836E7B-CF42-492A-89DC-77F5FB072A5C}" type="datetimeFigureOut">
              <a:rPr lang="en-US" smtClean="0"/>
              <a:pPr/>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8456C5-9671-4780-A208-8AED59A89BFC}" type="slidenum">
              <a:rPr lang="en-US" smtClean="0"/>
              <a:pPr/>
              <a:t>‹#›</a:t>
            </a:fld>
            <a:endParaRPr lang="en-US"/>
          </a:p>
        </p:txBody>
      </p:sp>
    </p:spTree>
    <p:extLst>
      <p:ext uri="{BB962C8B-B14F-4D97-AF65-F5344CB8AC3E}">
        <p14:creationId xmlns:p14="http://schemas.microsoft.com/office/powerpoint/2010/main" val="117343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2836E7B-CF42-492A-89DC-77F5FB072A5C}" type="datetimeFigureOut">
              <a:rPr lang="en-US" smtClean="0"/>
              <a:pPr/>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8456C5-9671-4780-A208-8AED59A89BFC}" type="slidenum">
              <a:rPr lang="en-US" smtClean="0"/>
              <a:pPr/>
              <a:t>‹#›</a:t>
            </a:fld>
            <a:endParaRPr lang="en-US"/>
          </a:p>
        </p:txBody>
      </p:sp>
    </p:spTree>
    <p:extLst>
      <p:ext uri="{BB962C8B-B14F-4D97-AF65-F5344CB8AC3E}">
        <p14:creationId xmlns:p14="http://schemas.microsoft.com/office/powerpoint/2010/main" val="4266154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2836E7B-CF42-492A-89DC-77F5FB072A5C}" type="datetimeFigureOut">
              <a:rPr lang="en-US" smtClean="0"/>
              <a:pPr/>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8456C5-9671-4780-A208-8AED59A89BFC}" type="slidenum">
              <a:rPr lang="en-US" smtClean="0"/>
              <a:pPr/>
              <a:t>‹#›</a:t>
            </a:fld>
            <a:endParaRPr lang="en-US"/>
          </a:p>
        </p:txBody>
      </p:sp>
    </p:spTree>
    <p:extLst>
      <p:ext uri="{BB962C8B-B14F-4D97-AF65-F5344CB8AC3E}">
        <p14:creationId xmlns:p14="http://schemas.microsoft.com/office/powerpoint/2010/main" val="4247397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2836E7B-CF42-492A-89DC-77F5FB072A5C}" type="datetimeFigureOut">
              <a:rPr lang="en-US" smtClean="0"/>
              <a:pPr/>
              <a:t>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8456C5-9671-4780-A208-8AED59A89BFC}" type="slidenum">
              <a:rPr lang="en-US" smtClean="0"/>
              <a:pPr/>
              <a:t>‹#›</a:t>
            </a:fld>
            <a:endParaRPr lang="en-US"/>
          </a:p>
        </p:txBody>
      </p:sp>
    </p:spTree>
    <p:extLst>
      <p:ext uri="{BB962C8B-B14F-4D97-AF65-F5344CB8AC3E}">
        <p14:creationId xmlns:p14="http://schemas.microsoft.com/office/powerpoint/2010/main" val="1102705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02836E7B-CF42-492A-89DC-77F5FB072A5C}" type="datetimeFigureOut">
              <a:rPr lang="en-US" smtClean="0"/>
              <a:pPr/>
              <a:t>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8456C5-9671-4780-A208-8AED59A89BFC}" type="slidenum">
              <a:rPr lang="en-US" smtClean="0"/>
              <a:pPr/>
              <a:t>‹#›</a:t>
            </a:fld>
            <a:endParaRPr lang="en-US"/>
          </a:p>
        </p:txBody>
      </p:sp>
    </p:spTree>
    <p:extLst>
      <p:ext uri="{BB962C8B-B14F-4D97-AF65-F5344CB8AC3E}">
        <p14:creationId xmlns:p14="http://schemas.microsoft.com/office/powerpoint/2010/main" val="778589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02836E7B-CF42-492A-89DC-77F5FB072A5C}" type="datetimeFigureOut">
              <a:rPr lang="en-US" smtClean="0"/>
              <a:pPr/>
              <a:t>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8456C5-9671-4780-A208-8AED59A89BFC}" type="slidenum">
              <a:rPr lang="en-US" smtClean="0"/>
              <a:pPr/>
              <a:t>‹#›</a:t>
            </a:fld>
            <a:endParaRPr lang="en-US"/>
          </a:p>
        </p:txBody>
      </p:sp>
    </p:spTree>
    <p:extLst>
      <p:ext uri="{BB962C8B-B14F-4D97-AF65-F5344CB8AC3E}">
        <p14:creationId xmlns:p14="http://schemas.microsoft.com/office/powerpoint/2010/main" val="302691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836E7B-CF42-492A-89DC-77F5FB072A5C}" type="datetimeFigureOut">
              <a:rPr lang="en-US" smtClean="0"/>
              <a:pPr/>
              <a:t>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8456C5-9671-4780-A208-8AED59A89BFC}" type="slidenum">
              <a:rPr lang="en-US" smtClean="0"/>
              <a:pPr/>
              <a:t>‹#›</a:t>
            </a:fld>
            <a:endParaRPr lang="en-US"/>
          </a:p>
        </p:txBody>
      </p:sp>
    </p:spTree>
    <p:extLst>
      <p:ext uri="{BB962C8B-B14F-4D97-AF65-F5344CB8AC3E}">
        <p14:creationId xmlns:p14="http://schemas.microsoft.com/office/powerpoint/2010/main" val="3657211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02836E7B-CF42-492A-89DC-77F5FB072A5C}" type="datetimeFigureOut">
              <a:rPr lang="en-US" smtClean="0"/>
              <a:pPr/>
              <a:t>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8456C5-9671-4780-A208-8AED59A89BFC}" type="slidenum">
              <a:rPr lang="en-US" smtClean="0"/>
              <a:pPr/>
              <a:t>‹#›</a:t>
            </a:fld>
            <a:endParaRPr lang="en-US"/>
          </a:p>
        </p:txBody>
      </p:sp>
    </p:spTree>
    <p:extLst>
      <p:ext uri="{BB962C8B-B14F-4D97-AF65-F5344CB8AC3E}">
        <p14:creationId xmlns:p14="http://schemas.microsoft.com/office/powerpoint/2010/main" val="2664968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02836E7B-CF42-492A-89DC-77F5FB072A5C}" type="datetimeFigureOut">
              <a:rPr lang="en-US" smtClean="0"/>
              <a:pPr/>
              <a:t>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8456C5-9671-4780-A208-8AED59A89BFC}" type="slidenum">
              <a:rPr lang="en-US" smtClean="0"/>
              <a:pPr/>
              <a:t>‹#›</a:t>
            </a:fld>
            <a:endParaRPr lang="en-US"/>
          </a:p>
        </p:txBody>
      </p:sp>
    </p:spTree>
    <p:extLst>
      <p:ext uri="{BB962C8B-B14F-4D97-AF65-F5344CB8AC3E}">
        <p14:creationId xmlns:p14="http://schemas.microsoft.com/office/powerpoint/2010/main" val="104069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2836E7B-CF42-492A-89DC-77F5FB072A5C}" type="datetimeFigureOut">
              <a:rPr lang="en-US" smtClean="0"/>
              <a:pPr/>
              <a:t>1/5/2023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A8456C5-9671-4780-A208-8AED59A89BFC}" type="slidenum">
              <a:rPr lang="en-US" smtClean="0"/>
              <a:pPr/>
              <a:t>‹#›</a:t>
            </a:fld>
            <a:endParaRPr lang="en-US"/>
          </a:p>
        </p:txBody>
      </p:sp>
    </p:spTree>
    <p:extLst>
      <p:ext uri="{BB962C8B-B14F-4D97-AF65-F5344CB8AC3E}">
        <p14:creationId xmlns:p14="http://schemas.microsoft.com/office/powerpoint/2010/main" val="413011449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britannica.com/science/ellipse"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6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6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6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hyperlink" Target="https://lectureloops.com/basic-transformations-2d-translation/"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www.mathopenref.com/origin.html"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6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lectureloops.com/need-of-homogeneous-coordinates-in-transformation/" TargetMode="Externa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s://www.mathopenref.com/coordintercept.html"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47800"/>
            <a:ext cx="7772400" cy="1470025"/>
          </a:xfrm>
        </p:spPr>
        <p:txBody>
          <a:bodyPr>
            <a:normAutofit/>
          </a:bodyPr>
          <a:lstStyle/>
          <a:p>
            <a:r>
              <a:rPr lang="en-US" sz="6000" b="1" dirty="0" smtClean="0">
                <a:latin typeface="Cambria" pitchFamily="18" charset="0"/>
              </a:rPr>
              <a:t>Computer Graphics</a:t>
            </a:r>
            <a:endParaRPr lang="en-US" sz="6000" b="1" dirty="0">
              <a:latin typeface="Cambria" pitchFamily="18" charset="0"/>
            </a:endParaRPr>
          </a:p>
        </p:txBody>
      </p:sp>
      <p:sp>
        <p:nvSpPr>
          <p:cNvPr id="4" name="Subtitle 3"/>
          <p:cNvSpPr>
            <a:spLocks noGrp="1"/>
          </p:cNvSpPr>
          <p:nvPr>
            <p:ph type="subTitle" idx="1"/>
          </p:nvPr>
        </p:nvSpPr>
        <p:spPr>
          <a:xfrm>
            <a:off x="1143000" y="3124200"/>
            <a:ext cx="6858000" cy="665162"/>
          </a:xfrm>
        </p:spPr>
        <p:txBody>
          <a:bodyPr/>
          <a:lstStyle/>
          <a:p>
            <a:r>
              <a:rPr lang="en-US" sz="2800" b="1" dirty="0">
                <a:solidFill>
                  <a:schemeClr val="accent2"/>
                </a:solidFill>
                <a:latin typeface="Cambria" pitchFamily="18" charset="0"/>
              </a:rPr>
              <a:t>Unit IV 	</a:t>
            </a:r>
            <a:r>
              <a:rPr lang="en-IN" sz="2800" b="1" dirty="0">
                <a:solidFill>
                  <a:schemeClr val="accent2"/>
                </a:solidFill>
                <a:latin typeface="Cambria" pitchFamily="18" charset="0"/>
              </a:rPr>
              <a:t>Geometric transformation</a:t>
            </a:r>
            <a:r>
              <a:rPr lang="en-US" sz="2800" b="1" dirty="0">
                <a:solidFill>
                  <a:schemeClr val="accent2"/>
                </a:solidFill>
                <a:latin typeface="Cambria" pitchFamily="18" charset="0"/>
              </a:rPr>
              <a:t>	</a:t>
            </a:r>
          </a:p>
          <a:p>
            <a:endParaRPr lang="en-I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smtClean="0"/>
              <a:t>If </a:t>
            </a:r>
            <a:r>
              <a:rPr lang="en-US" dirty="0" err="1" smtClean="0"/>
              <a:t>tx</a:t>
            </a:r>
            <a:r>
              <a:rPr lang="en-US" dirty="0" smtClean="0"/>
              <a:t> is positive, object will move in right direction</a:t>
            </a:r>
            <a:br>
              <a:rPr lang="en-US" dirty="0" smtClean="0"/>
            </a:br>
            <a:r>
              <a:rPr lang="en-US" dirty="0" smtClean="0"/>
              <a:t>But If </a:t>
            </a:r>
            <a:r>
              <a:rPr lang="en-US" dirty="0" err="1" smtClean="0"/>
              <a:t>tx</a:t>
            </a:r>
            <a:r>
              <a:rPr lang="en-US" dirty="0" smtClean="0"/>
              <a:t> is negative, object will move towards left</a:t>
            </a:r>
            <a:br>
              <a:rPr lang="en-US" dirty="0" smtClean="0"/>
            </a:br>
            <a:r>
              <a:rPr lang="en-US" dirty="0" smtClean="0"/>
              <a:t>And If ty is positive object will move upwards</a:t>
            </a:r>
            <a:br>
              <a:rPr lang="en-US" dirty="0" smtClean="0"/>
            </a:br>
            <a:r>
              <a:rPr lang="en-US" dirty="0" smtClean="0"/>
              <a:t>Also if ty is negative , object will move downwards.</a:t>
            </a:r>
            <a:endParaRPr lang="en-IN" dirty="0"/>
          </a:p>
        </p:txBody>
      </p:sp>
      <p:pic>
        <p:nvPicPr>
          <p:cNvPr id="2050" name="Picture 2" descr="2D translation figur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9955" y="2971800"/>
            <a:ext cx="4292666" cy="282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90563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57400" y="228600"/>
            <a:ext cx="4114800" cy="1876425"/>
          </a:xfrm>
          <a:prstGeom prst="rect">
            <a:avLst/>
          </a:prstGeom>
        </p:spPr>
      </p:pic>
      <p:pic>
        <p:nvPicPr>
          <p:cNvPr id="5" name="Picture 4"/>
          <p:cNvPicPr>
            <a:picLocks noChangeAspect="1"/>
          </p:cNvPicPr>
          <p:nvPr/>
        </p:nvPicPr>
        <p:blipFill>
          <a:blip r:embed="rId3"/>
          <a:stretch>
            <a:fillRect/>
          </a:stretch>
        </p:blipFill>
        <p:spPr>
          <a:xfrm>
            <a:off x="1828800" y="3124200"/>
            <a:ext cx="5819775" cy="1885950"/>
          </a:xfrm>
          <a:prstGeom prst="rect">
            <a:avLst/>
          </a:prstGeom>
        </p:spPr>
      </p:pic>
    </p:spTree>
    <p:extLst>
      <p:ext uri="{BB962C8B-B14F-4D97-AF65-F5344CB8AC3E}">
        <p14:creationId xmlns:p14="http://schemas.microsoft.com/office/powerpoint/2010/main" val="18387670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we plot original and final points on the graph. We get,</a:t>
            </a:r>
            <a:endParaRPr lang="en-IN" dirty="0"/>
          </a:p>
        </p:txBody>
      </p:sp>
      <p:pic>
        <p:nvPicPr>
          <p:cNvPr id="4" name="Content Placeholder 3"/>
          <p:cNvPicPr>
            <a:picLocks noGrp="1" noChangeAspect="1"/>
          </p:cNvPicPr>
          <p:nvPr>
            <p:ph idx="1"/>
          </p:nvPr>
        </p:nvPicPr>
        <p:blipFill>
          <a:blip r:embed="rId2"/>
          <a:stretch>
            <a:fillRect/>
          </a:stretch>
        </p:blipFill>
        <p:spPr>
          <a:xfrm>
            <a:off x="1985962" y="2110581"/>
            <a:ext cx="5172075" cy="3781425"/>
          </a:xfrm>
          <a:prstGeom prst="rect">
            <a:avLst/>
          </a:prstGeom>
        </p:spPr>
      </p:pic>
    </p:spTree>
    <p:extLst>
      <p:ext uri="{BB962C8B-B14F-4D97-AF65-F5344CB8AC3E}">
        <p14:creationId xmlns:p14="http://schemas.microsoft.com/office/powerpoint/2010/main" val="39434203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IN" dirty="0"/>
          </a:p>
        </p:txBody>
      </p:sp>
      <p:sp>
        <p:nvSpPr>
          <p:cNvPr id="3" name="Content Placeholder 2"/>
          <p:cNvSpPr>
            <a:spLocks noGrp="1"/>
          </p:cNvSpPr>
          <p:nvPr>
            <p:ph idx="1"/>
          </p:nvPr>
        </p:nvSpPr>
        <p:spPr/>
        <p:txBody>
          <a:bodyPr>
            <a:normAutofit/>
          </a:bodyPr>
          <a:lstStyle/>
          <a:p>
            <a:pPr marL="457200" indent="-457200">
              <a:buAutoNum type="arabicPeriod"/>
            </a:pPr>
            <a:r>
              <a:rPr lang="en-US" sz="2400" dirty="0" smtClean="0"/>
              <a:t>Given </a:t>
            </a:r>
            <a:r>
              <a:rPr lang="en-US" sz="2400" dirty="0"/>
              <a:t>a triangle with coordinate points A(3, 4), B(6, 4), C(5, 6). Apply the reflection on the Y axis and obtain the new coordinates of the object</a:t>
            </a:r>
            <a:r>
              <a:rPr lang="en-US" sz="2400" dirty="0" smtClean="0"/>
              <a:t>.</a:t>
            </a:r>
          </a:p>
          <a:p>
            <a:pPr marL="457200" indent="-457200">
              <a:buAutoNum type="arabicPeriod"/>
            </a:pPr>
            <a:r>
              <a:rPr lang="en-US" sz="2400" dirty="0"/>
              <a:t>Given a triangle with coordinate points A(3, 4), B(6, 4), C(5, 6). Apply the reflection on the X axis and obtain the new coordinates of the object.</a:t>
            </a:r>
            <a:endParaRPr lang="en-IN" sz="2400" dirty="0"/>
          </a:p>
        </p:txBody>
      </p:sp>
    </p:spTree>
    <p:extLst>
      <p:ext uri="{BB962C8B-B14F-4D97-AF65-F5344CB8AC3E}">
        <p14:creationId xmlns:p14="http://schemas.microsoft.com/office/powerpoint/2010/main" val="198198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228600"/>
            <a:ext cx="8305800" cy="6477000"/>
          </a:xfrm>
        </p:spPr>
        <p:txBody>
          <a:bodyPr>
            <a:noAutofit/>
          </a:bodyPr>
          <a:lstStyle/>
          <a:p>
            <a:pPr algn="l"/>
            <a:r>
              <a:rPr lang="en-US" sz="1800" b="1" dirty="0" smtClean="0">
                <a:solidFill>
                  <a:schemeClr val="accent2"/>
                </a:solidFill>
                <a:latin typeface="Cambria" pitchFamily="18" charset="0"/>
              </a:rPr>
              <a:t>3D </a:t>
            </a:r>
            <a:r>
              <a:rPr lang="en-US" sz="1800" b="1" dirty="0">
                <a:solidFill>
                  <a:schemeClr val="accent2"/>
                </a:solidFill>
                <a:latin typeface="Cambria" pitchFamily="18" charset="0"/>
              </a:rPr>
              <a:t>Geometry</a:t>
            </a:r>
          </a:p>
          <a:p>
            <a:pPr algn="just">
              <a:lnSpc>
                <a:spcPct val="150000"/>
              </a:lnSpc>
              <a:spcBef>
                <a:spcPts val="0"/>
              </a:spcBef>
            </a:pPr>
            <a:r>
              <a:rPr lang="en-US" sz="1600" dirty="0" smtClean="0">
                <a:solidFill>
                  <a:schemeClr val="tx1"/>
                </a:solidFill>
                <a:latin typeface="Cambria" pitchFamily="18" charset="0"/>
                <a:ea typeface="Cambria" pitchFamily="18" charset="0"/>
              </a:rPr>
              <a:t>	Three </a:t>
            </a:r>
            <a:r>
              <a:rPr lang="en-US" sz="1600" dirty="0">
                <a:solidFill>
                  <a:schemeClr val="tx1"/>
                </a:solidFill>
                <a:latin typeface="Cambria" pitchFamily="18" charset="0"/>
                <a:ea typeface="Cambria" pitchFamily="18" charset="0"/>
              </a:rPr>
              <a:t>dimension system has three axis x, y, z. The orientation of a 3D </a:t>
            </a:r>
            <a:endParaRPr lang="en-US" sz="1600" dirty="0" smtClean="0">
              <a:solidFill>
                <a:schemeClr val="tx1"/>
              </a:solidFill>
              <a:latin typeface="Cambria" pitchFamily="18" charset="0"/>
              <a:ea typeface="Cambria" pitchFamily="18" charset="0"/>
            </a:endParaRPr>
          </a:p>
          <a:p>
            <a:pPr algn="just">
              <a:lnSpc>
                <a:spcPct val="150000"/>
              </a:lnSpc>
              <a:spcBef>
                <a:spcPts val="0"/>
              </a:spcBef>
            </a:pPr>
            <a:r>
              <a:rPr lang="en-US" sz="1600" dirty="0" smtClean="0">
                <a:solidFill>
                  <a:schemeClr val="tx1"/>
                </a:solidFill>
                <a:latin typeface="Cambria" pitchFamily="18" charset="0"/>
                <a:ea typeface="Cambria" pitchFamily="18" charset="0"/>
              </a:rPr>
              <a:t>coordinate </a:t>
            </a:r>
            <a:r>
              <a:rPr lang="en-US" sz="1600" dirty="0">
                <a:solidFill>
                  <a:schemeClr val="tx1"/>
                </a:solidFill>
                <a:latin typeface="Cambria" pitchFamily="18" charset="0"/>
                <a:ea typeface="Cambria" pitchFamily="18" charset="0"/>
              </a:rPr>
              <a:t>system is of two types. Right-handed system and left-handed system.</a:t>
            </a:r>
          </a:p>
          <a:p>
            <a:pPr algn="just">
              <a:lnSpc>
                <a:spcPct val="150000"/>
              </a:lnSpc>
              <a:spcBef>
                <a:spcPts val="0"/>
              </a:spcBef>
            </a:pPr>
            <a:r>
              <a:rPr lang="en-US" sz="1600" dirty="0">
                <a:solidFill>
                  <a:schemeClr val="tx1"/>
                </a:solidFill>
                <a:latin typeface="Cambria" pitchFamily="18" charset="0"/>
                <a:ea typeface="Cambria" pitchFamily="18" charset="0"/>
              </a:rPr>
              <a:t>In the right -handed system thumb of right- hand points to positive z-direction and left- hand system thumb point to negative two directions. Following figure show right-hand orientation of the cube.</a:t>
            </a:r>
          </a:p>
          <a:p>
            <a:pPr algn="just">
              <a:lnSpc>
                <a:spcPct val="150000"/>
              </a:lnSpc>
              <a:spcBef>
                <a:spcPts val="0"/>
              </a:spcBef>
            </a:pPr>
            <a:endParaRPr lang="en-IN" sz="1800" b="1" dirty="0" smtClean="0">
              <a:solidFill>
                <a:schemeClr val="accent2"/>
              </a:solidFill>
              <a:latin typeface="Cambria" pitchFamily="18" charset="0"/>
            </a:endParaRPr>
          </a:p>
          <a:p>
            <a:pPr algn="just">
              <a:lnSpc>
                <a:spcPct val="150000"/>
              </a:lnSpc>
              <a:spcBef>
                <a:spcPts val="0"/>
              </a:spcBef>
            </a:pPr>
            <a:r>
              <a:rPr lang="en-US" sz="1800" b="1" dirty="0">
                <a:solidFill>
                  <a:schemeClr val="accent2"/>
                </a:solidFill>
                <a:latin typeface="Cambria" pitchFamily="18" charset="0"/>
              </a:rPr>
              <a:t>	</a:t>
            </a:r>
            <a:endParaRPr lang="en-IN" sz="1800" b="1" dirty="0">
              <a:solidFill>
                <a:schemeClr val="accent2"/>
              </a:solidFill>
              <a:latin typeface="Cambria" pitchFamily="18" charset="0"/>
            </a:endParaRPr>
          </a:p>
          <a:p>
            <a:pPr algn="just">
              <a:lnSpc>
                <a:spcPct val="150000"/>
              </a:lnSpc>
              <a:spcBef>
                <a:spcPts val="0"/>
              </a:spcBef>
            </a:pPr>
            <a:r>
              <a:rPr lang="en-US" sz="1800" dirty="0" smtClean="0"/>
              <a:t>	</a:t>
            </a:r>
            <a:endParaRPr lang="en-US" sz="1600" dirty="0" smtClean="0">
              <a:solidFill>
                <a:schemeClr val="tx1"/>
              </a:solidFill>
              <a:latin typeface="Cambria" pitchFamily="18" charset="0"/>
              <a:ea typeface="Cambria" pitchFamily="18" charset="0"/>
            </a:endParaRPr>
          </a:p>
        </p:txBody>
      </p:sp>
      <p:pic>
        <p:nvPicPr>
          <p:cNvPr id="6146" name="Picture 2" descr="C:\Users\hp\Desktop\computer-graphics-3d-graphic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1346" y="2286000"/>
            <a:ext cx="5924550" cy="390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32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228600"/>
            <a:ext cx="8305800" cy="6477000"/>
          </a:xfrm>
        </p:spPr>
        <p:txBody>
          <a:bodyPr>
            <a:noAutofit/>
          </a:bodyPr>
          <a:lstStyle/>
          <a:p>
            <a:pPr algn="l"/>
            <a:r>
              <a:rPr lang="en-IN" sz="1800" b="1" dirty="0" smtClean="0">
                <a:solidFill>
                  <a:schemeClr val="accent2"/>
                </a:solidFill>
                <a:latin typeface="Cambria" pitchFamily="18" charset="0"/>
              </a:rPr>
              <a:t>Three </a:t>
            </a:r>
            <a:r>
              <a:rPr lang="en-IN" sz="1800" b="1" dirty="0">
                <a:solidFill>
                  <a:schemeClr val="accent2"/>
                </a:solidFill>
                <a:latin typeface="Cambria" pitchFamily="18" charset="0"/>
              </a:rPr>
              <a:t>Dimensional </a:t>
            </a:r>
            <a:r>
              <a:rPr lang="en-IN" sz="1800" b="1" dirty="0" smtClean="0">
                <a:solidFill>
                  <a:schemeClr val="accent2"/>
                </a:solidFill>
                <a:latin typeface="Cambria" pitchFamily="18" charset="0"/>
              </a:rPr>
              <a:t>Transformations :</a:t>
            </a:r>
            <a:endParaRPr lang="en-IN" sz="1800" b="1" dirty="0">
              <a:solidFill>
                <a:schemeClr val="accent2"/>
              </a:solidFill>
              <a:latin typeface="Cambria" pitchFamily="18" charset="0"/>
            </a:endParaRPr>
          </a:p>
          <a:p>
            <a:pPr algn="just">
              <a:lnSpc>
                <a:spcPct val="150000"/>
              </a:lnSpc>
              <a:spcBef>
                <a:spcPts val="0"/>
              </a:spcBef>
            </a:pPr>
            <a:r>
              <a:rPr lang="en-US" sz="1600" dirty="0">
                <a:solidFill>
                  <a:schemeClr val="tx1"/>
                </a:solidFill>
                <a:latin typeface="Cambria" pitchFamily="18" charset="0"/>
                <a:ea typeface="Cambria" pitchFamily="18" charset="0"/>
              </a:rPr>
              <a:t>It is the movement of an object from one position to another position. Translation is done using translation vectors. There are three vectors in 3D instead of two. These vectors are in x, y, and z directions. Translation in the x-direction is represented using </a:t>
            </a:r>
            <a:r>
              <a:rPr lang="en-US" sz="1600" dirty="0" err="1">
                <a:solidFill>
                  <a:schemeClr val="tx1"/>
                </a:solidFill>
                <a:latin typeface="Cambria" pitchFamily="18" charset="0"/>
                <a:ea typeface="Cambria" pitchFamily="18" charset="0"/>
              </a:rPr>
              <a:t>Tx</a:t>
            </a:r>
            <a:r>
              <a:rPr lang="en-US" sz="1600" dirty="0">
                <a:solidFill>
                  <a:schemeClr val="tx1"/>
                </a:solidFill>
                <a:latin typeface="Cambria" pitchFamily="18" charset="0"/>
                <a:ea typeface="Cambria" pitchFamily="18" charset="0"/>
              </a:rPr>
              <a:t>. The translation is y-direction is represented using Ty. The translation in the z- direction is represented using </a:t>
            </a:r>
            <a:r>
              <a:rPr lang="en-US" sz="1600" dirty="0" err="1">
                <a:solidFill>
                  <a:schemeClr val="tx1"/>
                </a:solidFill>
                <a:latin typeface="Cambria" pitchFamily="18" charset="0"/>
                <a:ea typeface="Cambria" pitchFamily="18" charset="0"/>
              </a:rPr>
              <a:t>Tz</a:t>
            </a:r>
            <a:r>
              <a:rPr lang="en-US" sz="1600" dirty="0">
                <a:solidFill>
                  <a:schemeClr val="tx1"/>
                </a:solidFill>
                <a:latin typeface="Cambria" pitchFamily="18" charset="0"/>
                <a:ea typeface="Cambria" pitchFamily="18" charset="0"/>
              </a:rPr>
              <a:t>.</a:t>
            </a:r>
          </a:p>
          <a:p>
            <a:pPr algn="just">
              <a:lnSpc>
                <a:spcPct val="150000"/>
              </a:lnSpc>
              <a:spcBef>
                <a:spcPts val="0"/>
              </a:spcBef>
            </a:pPr>
            <a:r>
              <a:rPr lang="en-US" sz="1600" dirty="0" smtClean="0">
                <a:solidFill>
                  <a:schemeClr val="tx1"/>
                </a:solidFill>
                <a:latin typeface="Cambria" pitchFamily="18" charset="0"/>
                <a:ea typeface="Cambria" pitchFamily="18" charset="0"/>
              </a:rPr>
              <a:t>	</a:t>
            </a:r>
            <a:r>
              <a:rPr lang="en-US" sz="1800" dirty="0" smtClean="0"/>
              <a:t>	</a:t>
            </a:r>
            <a:endParaRPr lang="en-US" sz="1600" dirty="0" smtClean="0">
              <a:solidFill>
                <a:schemeClr val="tx1"/>
              </a:solidFill>
              <a:latin typeface="Cambria" pitchFamily="18" charset="0"/>
              <a:ea typeface="Cambria" pitchFamily="18" charset="0"/>
            </a:endParaRPr>
          </a:p>
        </p:txBody>
      </p:sp>
      <p:pic>
        <p:nvPicPr>
          <p:cNvPr id="7170" name="Picture 2" descr="C:\Users\hp\Desktop\computer-graphics-3d-transforma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962" y="2819400"/>
            <a:ext cx="5934075"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68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fontAlgn="base"/>
            <a:r>
              <a:rPr lang="en-US" dirty="0"/>
              <a:t>3D Translation moves the object from one place to another in a straight line direction. We need 3 translation factors for 3D Translation that is </a:t>
            </a:r>
            <a:r>
              <a:rPr lang="en-US" dirty="0" err="1"/>
              <a:t>tx</a:t>
            </a:r>
            <a:r>
              <a:rPr lang="en-US" dirty="0"/>
              <a:t>, ty, </a:t>
            </a:r>
            <a:r>
              <a:rPr lang="en-US" dirty="0" err="1"/>
              <a:t>tz</a:t>
            </a:r>
            <a:r>
              <a:rPr lang="en-US" dirty="0"/>
              <a:t>. These specify translation distances in x, y, z directions. A point is expressed as (x, y, z). These translation factors may have any value positive, zero, or negative depending on where do we want to move the object.</a:t>
            </a:r>
          </a:p>
          <a:p>
            <a:pPr fontAlgn="base"/>
            <a:r>
              <a:rPr lang="en-US" dirty="0"/>
              <a:t>P’ = T. P</a:t>
            </a:r>
          </a:p>
          <a:p>
            <a:r>
              <a:rPr lang="en-US" dirty="0"/>
              <a:t/>
            </a:r>
            <a:br>
              <a:rPr lang="en-US" dirty="0"/>
            </a:br>
            <a:endParaRPr lang="en-IN" dirty="0"/>
          </a:p>
        </p:txBody>
      </p:sp>
    </p:spTree>
    <p:extLst>
      <p:ext uri="{BB962C8B-B14F-4D97-AF65-F5344CB8AC3E}">
        <p14:creationId xmlns:p14="http://schemas.microsoft.com/office/powerpoint/2010/main" val="20507625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descr="3D Transformation in Computer Graphic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0848" y="2209800"/>
            <a:ext cx="6242304" cy="3438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6822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62000"/>
            <a:ext cx="7886700" cy="1325563"/>
          </a:xfrm>
        </p:spPr>
        <p:txBody>
          <a:bodyPr>
            <a:noAutofit/>
          </a:bodyPr>
          <a:lstStyle/>
          <a:p>
            <a:pPr fontAlgn="base"/>
            <a:r>
              <a:rPr lang="en-US" sz="1800" dirty="0"/>
              <a:t>Let-</a:t>
            </a:r>
            <a:br>
              <a:rPr lang="en-US" sz="1800" dirty="0"/>
            </a:br>
            <a:r>
              <a:rPr lang="en-US" sz="1800" dirty="0"/>
              <a:t>Initial coordinates of the object O = (</a:t>
            </a:r>
            <a:r>
              <a:rPr lang="en-US" sz="1800" dirty="0" err="1"/>
              <a:t>X</a:t>
            </a:r>
            <a:r>
              <a:rPr lang="en-US" sz="1800" baseline="-25000" dirty="0" err="1"/>
              <a:t>old</a:t>
            </a:r>
            <a:r>
              <a:rPr lang="en-US" sz="1800" dirty="0"/>
              <a:t>, </a:t>
            </a:r>
            <a:r>
              <a:rPr lang="en-US" sz="1800" dirty="0" err="1"/>
              <a:t>Y</a:t>
            </a:r>
            <a:r>
              <a:rPr lang="en-US" sz="1800" baseline="-25000" dirty="0" err="1"/>
              <a:t>old</a:t>
            </a:r>
            <a:r>
              <a:rPr lang="en-US" sz="1800" dirty="0"/>
              <a:t>, </a:t>
            </a:r>
            <a:r>
              <a:rPr lang="en-US" sz="1800" dirty="0" err="1"/>
              <a:t>Z</a:t>
            </a:r>
            <a:r>
              <a:rPr lang="en-US" sz="1800" baseline="-25000" dirty="0" err="1"/>
              <a:t>old</a:t>
            </a:r>
            <a:r>
              <a:rPr lang="en-US" sz="1800" dirty="0"/>
              <a:t>)</a:t>
            </a:r>
            <a:br>
              <a:rPr lang="en-US" sz="1800" dirty="0"/>
            </a:br>
            <a:r>
              <a:rPr lang="en-US" sz="1800" dirty="0"/>
              <a:t>New coordinates of the object O after translation = (</a:t>
            </a:r>
            <a:r>
              <a:rPr lang="en-US" sz="1800" dirty="0" err="1"/>
              <a:t>X</a:t>
            </a:r>
            <a:r>
              <a:rPr lang="en-US" sz="1800" baseline="-25000" dirty="0" err="1"/>
              <a:t>new</a:t>
            </a:r>
            <a:r>
              <a:rPr lang="en-US" sz="1800" dirty="0"/>
              <a:t>, </a:t>
            </a:r>
            <a:r>
              <a:rPr lang="en-US" sz="1800" dirty="0" err="1"/>
              <a:t>Y</a:t>
            </a:r>
            <a:r>
              <a:rPr lang="en-US" sz="1800" baseline="-25000" dirty="0" err="1"/>
              <a:t>new</a:t>
            </a:r>
            <a:r>
              <a:rPr lang="en-US" sz="1800" dirty="0"/>
              <a:t>, </a:t>
            </a:r>
            <a:r>
              <a:rPr lang="en-US" sz="1800" dirty="0" err="1"/>
              <a:t>Z</a:t>
            </a:r>
            <a:r>
              <a:rPr lang="en-US" sz="1800" baseline="-25000" dirty="0" err="1"/>
              <a:t>old</a:t>
            </a:r>
            <a:r>
              <a:rPr lang="en-US" sz="1800" dirty="0"/>
              <a:t>)</a:t>
            </a:r>
            <a:br>
              <a:rPr lang="en-US" sz="1800" dirty="0"/>
            </a:br>
            <a:r>
              <a:rPr lang="en-US" sz="1800" dirty="0"/>
              <a:t>Translation vector or Shift vector = (</a:t>
            </a:r>
            <a:r>
              <a:rPr lang="en-US" sz="1800" dirty="0" err="1"/>
              <a:t>T</a:t>
            </a:r>
            <a:r>
              <a:rPr lang="en-US" sz="1800" baseline="-25000" dirty="0" err="1"/>
              <a:t>x</a:t>
            </a:r>
            <a:r>
              <a:rPr lang="en-US" sz="1800" dirty="0"/>
              <a:t>, T</a:t>
            </a:r>
            <a:r>
              <a:rPr lang="en-US" sz="1800" baseline="-25000" dirty="0"/>
              <a:t>y</a:t>
            </a:r>
            <a:r>
              <a:rPr lang="en-US" sz="1800" dirty="0"/>
              <a:t>, </a:t>
            </a:r>
            <a:r>
              <a:rPr lang="en-US" sz="1800" dirty="0" err="1"/>
              <a:t>T</a:t>
            </a:r>
            <a:r>
              <a:rPr lang="en-US" sz="1800" baseline="-25000" dirty="0" err="1"/>
              <a:t>z</a:t>
            </a:r>
            <a:r>
              <a:rPr lang="en-US" sz="1800" dirty="0"/>
              <a:t>)</a:t>
            </a:r>
            <a:br>
              <a:rPr lang="en-US" sz="1800" dirty="0"/>
            </a:br>
            <a:r>
              <a:rPr lang="en-US" sz="1800" dirty="0"/>
              <a:t> </a:t>
            </a:r>
            <a:br>
              <a:rPr lang="en-US" sz="1800" dirty="0"/>
            </a:br>
            <a:r>
              <a:rPr lang="en-US" sz="1800" dirty="0"/>
              <a:t>Given a Translation vector (</a:t>
            </a:r>
            <a:r>
              <a:rPr lang="en-US" sz="1800" dirty="0" err="1"/>
              <a:t>T</a:t>
            </a:r>
            <a:r>
              <a:rPr lang="en-US" sz="1800" baseline="-25000" dirty="0" err="1"/>
              <a:t>x</a:t>
            </a:r>
            <a:r>
              <a:rPr lang="en-US" sz="1800" dirty="0"/>
              <a:t>, T</a:t>
            </a:r>
            <a:r>
              <a:rPr lang="en-US" sz="1800" baseline="-25000" dirty="0"/>
              <a:t>y</a:t>
            </a:r>
            <a:r>
              <a:rPr lang="en-US" sz="1800" dirty="0"/>
              <a:t>, </a:t>
            </a:r>
            <a:r>
              <a:rPr lang="en-US" sz="1800" dirty="0" err="1"/>
              <a:t>T</a:t>
            </a:r>
            <a:r>
              <a:rPr lang="en-US" sz="1800" baseline="-25000" dirty="0" err="1"/>
              <a:t>z</a:t>
            </a:r>
            <a:r>
              <a:rPr lang="en-US" sz="1800" dirty="0"/>
              <a:t>)-</a:t>
            </a:r>
            <a:br>
              <a:rPr lang="en-US" sz="1800" dirty="0"/>
            </a:br>
            <a:r>
              <a:rPr lang="en-US" sz="1800" dirty="0" err="1"/>
              <a:t>T</a:t>
            </a:r>
            <a:r>
              <a:rPr lang="en-US" sz="1800" baseline="-25000" dirty="0" err="1"/>
              <a:t>x</a:t>
            </a:r>
            <a:r>
              <a:rPr lang="en-US" sz="1800" dirty="0"/>
              <a:t> defines the distance the </a:t>
            </a:r>
            <a:r>
              <a:rPr lang="en-US" sz="1800" dirty="0" err="1"/>
              <a:t>X</a:t>
            </a:r>
            <a:r>
              <a:rPr lang="en-US" sz="1800" baseline="-25000" dirty="0" err="1"/>
              <a:t>old</a:t>
            </a:r>
            <a:r>
              <a:rPr lang="en-US" sz="1800" dirty="0"/>
              <a:t> coordinate has to be moved.</a:t>
            </a:r>
            <a:br>
              <a:rPr lang="en-US" sz="1800" dirty="0"/>
            </a:br>
            <a:r>
              <a:rPr lang="en-US" sz="1800" dirty="0"/>
              <a:t>T</a:t>
            </a:r>
            <a:r>
              <a:rPr lang="en-US" sz="1800" baseline="-25000" dirty="0"/>
              <a:t>y</a:t>
            </a:r>
            <a:r>
              <a:rPr lang="en-US" sz="1800" dirty="0"/>
              <a:t> defines the distance the </a:t>
            </a:r>
            <a:r>
              <a:rPr lang="en-US" sz="1800" dirty="0" err="1"/>
              <a:t>Y</a:t>
            </a:r>
            <a:r>
              <a:rPr lang="en-US" sz="1800" baseline="-25000" dirty="0" err="1"/>
              <a:t>old</a:t>
            </a:r>
            <a:r>
              <a:rPr lang="en-US" sz="1800" dirty="0"/>
              <a:t> coordinate has to be moved.</a:t>
            </a:r>
            <a:br>
              <a:rPr lang="en-US" sz="1800" dirty="0"/>
            </a:br>
            <a:r>
              <a:rPr lang="en-US" sz="1800" dirty="0" err="1"/>
              <a:t>T</a:t>
            </a:r>
            <a:r>
              <a:rPr lang="en-US" sz="1800" baseline="-25000" dirty="0" err="1"/>
              <a:t>z</a:t>
            </a:r>
            <a:r>
              <a:rPr lang="en-US" sz="1800" dirty="0"/>
              <a:t> defines the distance the </a:t>
            </a:r>
            <a:r>
              <a:rPr lang="en-US" sz="1800" dirty="0" err="1"/>
              <a:t>Z</a:t>
            </a:r>
            <a:r>
              <a:rPr lang="en-US" sz="1800" baseline="-25000" dirty="0" err="1"/>
              <a:t>old</a:t>
            </a:r>
            <a:r>
              <a:rPr lang="en-US" sz="1800" dirty="0"/>
              <a:t> coordinate has to be moved.</a:t>
            </a:r>
            <a:br>
              <a:rPr lang="en-US" sz="1800" dirty="0"/>
            </a:br>
            <a:endParaRPr lang="en-IN" sz="1800" dirty="0"/>
          </a:p>
        </p:txBody>
      </p:sp>
      <p:pic>
        <p:nvPicPr>
          <p:cNvPr id="4098" name="Picture 2" descr="https://www.gatevidyalay.com/wp-content/uploads/2019/09/3D-Translation-in-Computer-Graphic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7325" y="2895600"/>
            <a:ext cx="6229350"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1521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315" y="1066800"/>
            <a:ext cx="7886700" cy="1325563"/>
          </a:xfrm>
        </p:spPr>
        <p:txBody>
          <a:bodyPr>
            <a:normAutofit fontScale="90000"/>
          </a:bodyPr>
          <a:lstStyle/>
          <a:p>
            <a:pPr fontAlgn="base"/>
            <a:r>
              <a:rPr lang="en-US" sz="2000" dirty="0"/>
              <a:t>This translation is achieved by adding the translation coordinates to the old coordinates of the object as-</a:t>
            </a:r>
            <a:br>
              <a:rPr lang="en-US" sz="2000" dirty="0"/>
            </a:br>
            <a:r>
              <a:rPr lang="en-US" sz="2000" dirty="0" err="1"/>
              <a:t>X</a:t>
            </a:r>
            <a:r>
              <a:rPr lang="en-US" sz="2000" baseline="-25000" dirty="0" err="1"/>
              <a:t>new</a:t>
            </a:r>
            <a:r>
              <a:rPr lang="en-US" sz="2000" dirty="0"/>
              <a:t> = </a:t>
            </a:r>
            <a:r>
              <a:rPr lang="en-US" sz="2000" dirty="0" err="1"/>
              <a:t>X</a:t>
            </a:r>
            <a:r>
              <a:rPr lang="en-US" sz="2000" baseline="-25000" dirty="0" err="1"/>
              <a:t>old</a:t>
            </a:r>
            <a:r>
              <a:rPr lang="en-US" sz="2000" dirty="0"/>
              <a:t> + </a:t>
            </a:r>
            <a:r>
              <a:rPr lang="en-US" sz="2000" dirty="0" err="1"/>
              <a:t>T</a:t>
            </a:r>
            <a:r>
              <a:rPr lang="en-US" sz="2000" baseline="-25000" dirty="0" err="1"/>
              <a:t>x</a:t>
            </a:r>
            <a:r>
              <a:rPr lang="en-US" sz="2000" dirty="0"/>
              <a:t> (This denotes translation towards X axis)</a:t>
            </a:r>
            <a:br>
              <a:rPr lang="en-US" sz="2000" dirty="0"/>
            </a:br>
            <a:r>
              <a:rPr lang="en-US" sz="2000" dirty="0" err="1"/>
              <a:t>Y</a:t>
            </a:r>
            <a:r>
              <a:rPr lang="en-US" sz="2000" baseline="-25000" dirty="0" err="1"/>
              <a:t>new</a:t>
            </a:r>
            <a:r>
              <a:rPr lang="en-US" sz="2000" dirty="0"/>
              <a:t> = </a:t>
            </a:r>
            <a:r>
              <a:rPr lang="en-US" sz="2000" dirty="0" err="1"/>
              <a:t>Y</a:t>
            </a:r>
            <a:r>
              <a:rPr lang="en-US" sz="2000" baseline="-25000" dirty="0" err="1"/>
              <a:t>old</a:t>
            </a:r>
            <a:r>
              <a:rPr lang="en-US" sz="2000" dirty="0"/>
              <a:t> + T</a:t>
            </a:r>
            <a:r>
              <a:rPr lang="en-US" sz="2000" baseline="-25000" dirty="0"/>
              <a:t>y</a:t>
            </a:r>
            <a:r>
              <a:rPr lang="en-US" sz="2000" dirty="0"/>
              <a:t> (This denotes translation towards Y axis)</a:t>
            </a:r>
            <a:br>
              <a:rPr lang="en-US" sz="2000" dirty="0"/>
            </a:br>
            <a:r>
              <a:rPr lang="en-US" sz="2000" dirty="0" err="1"/>
              <a:t>Z</a:t>
            </a:r>
            <a:r>
              <a:rPr lang="en-US" sz="2000" baseline="-25000" dirty="0" err="1"/>
              <a:t>new</a:t>
            </a:r>
            <a:r>
              <a:rPr lang="en-US" sz="2000" dirty="0"/>
              <a:t> = </a:t>
            </a:r>
            <a:r>
              <a:rPr lang="en-US" sz="2000" dirty="0" err="1"/>
              <a:t>Z</a:t>
            </a:r>
            <a:r>
              <a:rPr lang="en-US" sz="2000" baseline="-25000" dirty="0" err="1"/>
              <a:t>old</a:t>
            </a:r>
            <a:r>
              <a:rPr lang="en-US" sz="2000" dirty="0"/>
              <a:t> + </a:t>
            </a:r>
            <a:r>
              <a:rPr lang="en-US" sz="2000" dirty="0" err="1"/>
              <a:t>T</a:t>
            </a:r>
            <a:r>
              <a:rPr lang="en-US" sz="2000" baseline="-25000" dirty="0" err="1"/>
              <a:t>z</a:t>
            </a:r>
            <a:r>
              <a:rPr lang="en-US" sz="2000" dirty="0"/>
              <a:t> (This denotes translation towards Z axis)</a:t>
            </a:r>
            <a:br>
              <a:rPr lang="en-US" sz="2000" dirty="0"/>
            </a:br>
            <a:r>
              <a:rPr lang="en-US" sz="2000" dirty="0"/>
              <a:t> </a:t>
            </a:r>
            <a:br>
              <a:rPr lang="en-US" sz="2000" dirty="0"/>
            </a:br>
            <a:r>
              <a:rPr lang="en-US" sz="2000" dirty="0"/>
              <a:t>In Matrix form, the above translation equations may be represented as-</a:t>
            </a:r>
            <a:br>
              <a:rPr lang="en-US" sz="2000" dirty="0"/>
            </a:br>
            <a:r>
              <a:rPr lang="en-US" dirty="0"/>
              <a:t> </a:t>
            </a:r>
            <a:br>
              <a:rPr lang="en-US" dirty="0"/>
            </a:br>
            <a:endParaRPr lang="en-IN" dirty="0"/>
          </a:p>
        </p:txBody>
      </p:sp>
      <p:pic>
        <p:nvPicPr>
          <p:cNvPr id="5122" name="Picture 2" descr="https://www.gatevidyalay.com/wp-content/uploads/2019/09/3D-Translation-Matrix-in-Computer-Graphics-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2743200"/>
            <a:ext cx="6029325" cy="2974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6084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Given a 3D object with coordinate points A(0, 3, 1), B(3, 3, 2), C(3, 0, 0), D(0, 0, 0). Apply the translation with the distance 1 towards X axis, 1 towards Y axis and 2 towards Z axis and obtain the new coordinates of the object.</a:t>
            </a:r>
            <a:endParaRPr lang="en-IN" dirty="0"/>
          </a:p>
        </p:txBody>
      </p:sp>
      <p:sp>
        <p:nvSpPr>
          <p:cNvPr id="3" name="Content Placeholder 2"/>
          <p:cNvSpPr>
            <a:spLocks noGrp="1"/>
          </p:cNvSpPr>
          <p:nvPr>
            <p:ph idx="1"/>
          </p:nvPr>
        </p:nvSpPr>
        <p:spPr/>
        <p:txBody>
          <a:bodyPr/>
          <a:lstStyle/>
          <a:p>
            <a:pPr fontAlgn="base"/>
            <a:r>
              <a:rPr lang="en-US" b="1" u="sng" dirty="0"/>
              <a:t>Solution-</a:t>
            </a:r>
            <a:endParaRPr lang="en-US" b="1" dirty="0"/>
          </a:p>
          <a:p>
            <a:pPr fontAlgn="base"/>
            <a:r>
              <a:rPr lang="en-US" dirty="0"/>
              <a:t> </a:t>
            </a:r>
          </a:p>
          <a:p>
            <a:pPr fontAlgn="base"/>
            <a:r>
              <a:rPr lang="en-US" dirty="0"/>
              <a:t>Given-</a:t>
            </a:r>
          </a:p>
          <a:p>
            <a:pPr fontAlgn="base"/>
            <a:r>
              <a:rPr lang="en-US" dirty="0"/>
              <a:t>Old coordinates of the object = A (0, 3, 1), B(3, 3, 2), C(3, 0, 0), D(0, 0, 0)</a:t>
            </a:r>
          </a:p>
          <a:p>
            <a:pPr fontAlgn="base"/>
            <a:r>
              <a:rPr lang="en-US" dirty="0"/>
              <a:t>Translation vector = (</a:t>
            </a:r>
            <a:r>
              <a:rPr lang="en-US" dirty="0" err="1"/>
              <a:t>T</a:t>
            </a:r>
            <a:r>
              <a:rPr lang="en-US" baseline="-25000" dirty="0" err="1"/>
              <a:t>x</a:t>
            </a:r>
            <a:r>
              <a:rPr lang="en-US" dirty="0"/>
              <a:t>, T</a:t>
            </a:r>
            <a:r>
              <a:rPr lang="en-US" baseline="-25000" dirty="0"/>
              <a:t>y</a:t>
            </a:r>
            <a:r>
              <a:rPr lang="en-US" dirty="0"/>
              <a:t>, </a:t>
            </a:r>
            <a:r>
              <a:rPr lang="en-US" dirty="0" err="1"/>
              <a:t>T</a:t>
            </a:r>
            <a:r>
              <a:rPr lang="en-US" baseline="-25000" dirty="0" err="1"/>
              <a:t>z</a:t>
            </a:r>
            <a:r>
              <a:rPr lang="en-US" dirty="0"/>
              <a:t>) = (1, 1, 2)</a:t>
            </a:r>
          </a:p>
          <a:p>
            <a:pPr fontAlgn="base"/>
            <a:r>
              <a:rPr lang="en-US" dirty="0"/>
              <a:t> </a:t>
            </a:r>
          </a:p>
          <a:p>
            <a:endParaRPr lang="en-IN" dirty="0"/>
          </a:p>
        </p:txBody>
      </p:sp>
    </p:spTree>
    <p:extLst>
      <p:ext uri="{BB962C8B-B14F-4D97-AF65-F5344CB8AC3E}">
        <p14:creationId xmlns:p14="http://schemas.microsoft.com/office/powerpoint/2010/main" val="1781560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Matrix form, the above translation equations may be represented as-</a:t>
            </a:r>
            <a:endParaRPr lang="en-IN" dirty="0"/>
          </a:p>
        </p:txBody>
      </p:sp>
      <p:pic>
        <p:nvPicPr>
          <p:cNvPr id="20482" name="Picture 2" descr="https://www.gatevidyalay.com/wp-content/uploads/2019/08/Translation-Matrix-in-Computer-Graphics-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1981200"/>
            <a:ext cx="4962525" cy="2886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54318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fontAlgn="base"/>
            <a:r>
              <a:rPr lang="en-US" b="1" u="sng" dirty="0"/>
              <a:t>For Coordinates A(0, 3, 1)</a:t>
            </a:r>
            <a:endParaRPr lang="en-US" b="1" dirty="0"/>
          </a:p>
          <a:p>
            <a:pPr fontAlgn="base"/>
            <a:r>
              <a:rPr lang="en-US" dirty="0"/>
              <a:t> </a:t>
            </a:r>
          </a:p>
          <a:p>
            <a:pPr fontAlgn="base"/>
            <a:r>
              <a:rPr lang="en-US" dirty="0"/>
              <a:t>Let the new coordinates of A = (</a:t>
            </a:r>
            <a:r>
              <a:rPr lang="en-US" dirty="0" err="1"/>
              <a:t>X</a:t>
            </a:r>
            <a:r>
              <a:rPr lang="en-US" baseline="-25000" dirty="0" err="1"/>
              <a:t>new</a:t>
            </a:r>
            <a:r>
              <a:rPr lang="en-US" dirty="0"/>
              <a:t>, </a:t>
            </a:r>
            <a:r>
              <a:rPr lang="en-US" dirty="0" err="1"/>
              <a:t>Y</a:t>
            </a:r>
            <a:r>
              <a:rPr lang="en-US" baseline="-25000" dirty="0" err="1"/>
              <a:t>new</a:t>
            </a:r>
            <a:r>
              <a:rPr lang="en-US" dirty="0"/>
              <a:t>, </a:t>
            </a:r>
            <a:r>
              <a:rPr lang="en-US" dirty="0" err="1"/>
              <a:t>Z</a:t>
            </a:r>
            <a:r>
              <a:rPr lang="en-US" baseline="-25000" dirty="0" err="1"/>
              <a:t>new</a:t>
            </a:r>
            <a:r>
              <a:rPr lang="en-US" dirty="0"/>
              <a:t>).</a:t>
            </a:r>
          </a:p>
          <a:p>
            <a:pPr fontAlgn="base"/>
            <a:r>
              <a:rPr lang="en-US" dirty="0"/>
              <a:t> </a:t>
            </a:r>
          </a:p>
          <a:p>
            <a:pPr fontAlgn="base"/>
            <a:r>
              <a:rPr lang="en-US" dirty="0"/>
              <a:t>Applying the translation equations, we have-</a:t>
            </a:r>
          </a:p>
          <a:p>
            <a:pPr fontAlgn="base"/>
            <a:r>
              <a:rPr lang="en-US" dirty="0" err="1"/>
              <a:t>X</a:t>
            </a:r>
            <a:r>
              <a:rPr lang="en-US" baseline="-25000" dirty="0" err="1"/>
              <a:t>new</a:t>
            </a:r>
            <a:r>
              <a:rPr lang="en-US" dirty="0"/>
              <a:t> = </a:t>
            </a:r>
            <a:r>
              <a:rPr lang="en-US" dirty="0" err="1"/>
              <a:t>X</a:t>
            </a:r>
            <a:r>
              <a:rPr lang="en-US" baseline="-25000" dirty="0" err="1"/>
              <a:t>old</a:t>
            </a:r>
            <a:r>
              <a:rPr lang="en-US" dirty="0"/>
              <a:t> + </a:t>
            </a:r>
            <a:r>
              <a:rPr lang="en-US" dirty="0" err="1"/>
              <a:t>T</a:t>
            </a:r>
            <a:r>
              <a:rPr lang="en-US" baseline="-25000" dirty="0" err="1"/>
              <a:t>x</a:t>
            </a:r>
            <a:r>
              <a:rPr lang="en-US" dirty="0"/>
              <a:t> = 0 + 1 = 1</a:t>
            </a:r>
          </a:p>
          <a:p>
            <a:pPr fontAlgn="base"/>
            <a:r>
              <a:rPr lang="en-US" dirty="0" err="1"/>
              <a:t>Y</a:t>
            </a:r>
            <a:r>
              <a:rPr lang="en-US" baseline="-25000" dirty="0" err="1"/>
              <a:t>new</a:t>
            </a:r>
            <a:r>
              <a:rPr lang="en-US" dirty="0"/>
              <a:t> = </a:t>
            </a:r>
            <a:r>
              <a:rPr lang="en-US" dirty="0" err="1"/>
              <a:t>Y</a:t>
            </a:r>
            <a:r>
              <a:rPr lang="en-US" baseline="-25000" dirty="0" err="1"/>
              <a:t>old</a:t>
            </a:r>
            <a:r>
              <a:rPr lang="en-US" dirty="0"/>
              <a:t> + T</a:t>
            </a:r>
            <a:r>
              <a:rPr lang="en-US" baseline="-25000" dirty="0"/>
              <a:t>y</a:t>
            </a:r>
            <a:r>
              <a:rPr lang="en-US" dirty="0"/>
              <a:t> = 3 + 1 = 4</a:t>
            </a:r>
          </a:p>
          <a:p>
            <a:pPr fontAlgn="base"/>
            <a:r>
              <a:rPr lang="en-US" dirty="0" err="1"/>
              <a:t>Z</a:t>
            </a:r>
            <a:r>
              <a:rPr lang="en-US" baseline="-25000" dirty="0" err="1"/>
              <a:t>new</a:t>
            </a:r>
            <a:r>
              <a:rPr lang="en-US" dirty="0"/>
              <a:t> = </a:t>
            </a:r>
            <a:r>
              <a:rPr lang="en-US" dirty="0" err="1"/>
              <a:t>Z</a:t>
            </a:r>
            <a:r>
              <a:rPr lang="en-US" baseline="-25000" dirty="0" err="1"/>
              <a:t>old</a:t>
            </a:r>
            <a:r>
              <a:rPr lang="en-US" dirty="0"/>
              <a:t> + </a:t>
            </a:r>
            <a:r>
              <a:rPr lang="en-US" dirty="0" err="1"/>
              <a:t>T</a:t>
            </a:r>
            <a:r>
              <a:rPr lang="en-US" baseline="-25000" dirty="0" err="1"/>
              <a:t>z</a:t>
            </a:r>
            <a:r>
              <a:rPr lang="en-US" dirty="0"/>
              <a:t> = 1 + 2 = 3</a:t>
            </a:r>
          </a:p>
          <a:p>
            <a:pPr fontAlgn="base"/>
            <a:r>
              <a:rPr lang="en-US" dirty="0"/>
              <a:t> </a:t>
            </a:r>
          </a:p>
          <a:p>
            <a:pPr fontAlgn="base"/>
            <a:r>
              <a:rPr lang="en-US" dirty="0"/>
              <a:t>Thus, New coordinates of A = (1, 4, 3).</a:t>
            </a:r>
          </a:p>
          <a:p>
            <a:pPr fontAlgn="base"/>
            <a:r>
              <a:rPr lang="en-US" dirty="0"/>
              <a:t> </a:t>
            </a:r>
          </a:p>
          <a:p>
            <a:endParaRPr lang="en-IN" dirty="0"/>
          </a:p>
        </p:txBody>
      </p:sp>
    </p:spTree>
    <p:extLst>
      <p:ext uri="{BB962C8B-B14F-4D97-AF65-F5344CB8AC3E}">
        <p14:creationId xmlns:p14="http://schemas.microsoft.com/office/powerpoint/2010/main" val="38406106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fontAlgn="base"/>
            <a:r>
              <a:rPr lang="en-US" b="1" u="sng" dirty="0"/>
              <a:t>For Coordinates B(3, 3, 2)</a:t>
            </a:r>
            <a:endParaRPr lang="en-US" b="1" dirty="0"/>
          </a:p>
          <a:p>
            <a:pPr fontAlgn="base"/>
            <a:r>
              <a:rPr lang="en-US" dirty="0"/>
              <a:t> </a:t>
            </a:r>
          </a:p>
          <a:p>
            <a:pPr fontAlgn="base"/>
            <a:r>
              <a:rPr lang="en-US" dirty="0"/>
              <a:t>Let the new coordinates of B = (</a:t>
            </a:r>
            <a:r>
              <a:rPr lang="en-US" dirty="0" err="1"/>
              <a:t>X</a:t>
            </a:r>
            <a:r>
              <a:rPr lang="en-US" baseline="-25000" dirty="0" err="1"/>
              <a:t>new</a:t>
            </a:r>
            <a:r>
              <a:rPr lang="en-US" dirty="0"/>
              <a:t>, </a:t>
            </a:r>
            <a:r>
              <a:rPr lang="en-US" dirty="0" err="1"/>
              <a:t>Y</a:t>
            </a:r>
            <a:r>
              <a:rPr lang="en-US" baseline="-25000" dirty="0" err="1"/>
              <a:t>new</a:t>
            </a:r>
            <a:r>
              <a:rPr lang="en-US" dirty="0"/>
              <a:t>, </a:t>
            </a:r>
            <a:r>
              <a:rPr lang="en-US" dirty="0" err="1"/>
              <a:t>Z</a:t>
            </a:r>
            <a:r>
              <a:rPr lang="en-US" baseline="-25000" dirty="0" err="1"/>
              <a:t>new</a:t>
            </a:r>
            <a:r>
              <a:rPr lang="en-US" dirty="0"/>
              <a:t>).</a:t>
            </a:r>
          </a:p>
          <a:p>
            <a:pPr fontAlgn="base"/>
            <a:r>
              <a:rPr lang="en-US" dirty="0"/>
              <a:t> </a:t>
            </a:r>
          </a:p>
          <a:p>
            <a:pPr fontAlgn="base"/>
            <a:r>
              <a:rPr lang="en-US" dirty="0"/>
              <a:t>Applying the translation equations, we have-</a:t>
            </a:r>
          </a:p>
          <a:p>
            <a:pPr fontAlgn="base"/>
            <a:r>
              <a:rPr lang="en-US" dirty="0" err="1"/>
              <a:t>X</a:t>
            </a:r>
            <a:r>
              <a:rPr lang="en-US" baseline="-25000" dirty="0" err="1"/>
              <a:t>new</a:t>
            </a:r>
            <a:r>
              <a:rPr lang="en-US" dirty="0"/>
              <a:t> = </a:t>
            </a:r>
            <a:r>
              <a:rPr lang="en-US" dirty="0" err="1"/>
              <a:t>X</a:t>
            </a:r>
            <a:r>
              <a:rPr lang="en-US" baseline="-25000" dirty="0" err="1"/>
              <a:t>old</a:t>
            </a:r>
            <a:r>
              <a:rPr lang="en-US" dirty="0"/>
              <a:t> + </a:t>
            </a:r>
            <a:r>
              <a:rPr lang="en-US" dirty="0" err="1"/>
              <a:t>T</a:t>
            </a:r>
            <a:r>
              <a:rPr lang="en-US" baseline="-25000" dirty="0" err="1"/>
              <a:t>x</a:t>
            </a:r>
            <a:r>
              <a:rPr lang="en-US" dirty="0"/>
              <a:t> = 3 + 1 = 4</a:t>
            </a:r>
          </a:p>
          <a:p>
            <a:pPr fontAlgn="base"/>
            <a:r>
              <a:rPr lang="en-US" dirty="0" err="1"/>
              <a:t>Y</a:t>
            </a:r>
            <a:r>
              <a:rPr lang="en-US" baseline="-25000" dirty="0" err="1"/>
              <a:t>new</a:t>
            </a:r>
            <a:r>
              <a:rPr lang="en-US" dirty="0"/>
              <a:t> = </a:t>
            </a:r>
            <a:r>
              <a:rPr lang="en-US" dirty="0" err="1"/>
              <a:t>Y</a:t>
            </a:r>
            <a:r>
              <a:rPr lang="en-US" baseline="-25000" dirty="0" err="1"/>
              <a:t>old</a:t>
            </a:r>
            <a:r>
              <a:rPr lang="en-US" dirty="0"/>
              <a:t> + T</a:t>
            </a:r>
            <a:r>
              <a:rPr lang="en-US" baseline="-25000" dirty="0"/>
              <a:t>y</a:t>
            </a:r>
            <a:r>
              <a:rPr lang="en-US" dirty="0"/>
              <a:t> = 3 + 1 = 4</a:t>
            </a:r>
          </a:p>
          <a:p>
            <a:pPr fontAlgn="base"/>
            <a:r>
              <a:rPr lang="en-US" dirty="0" err="1"/>
              <a:t>Z</a:t>
            </a:r>
            <a:r>
              <a:rPr lang="en-US" baseline="-25000" dirty="0" err="1"/>
              <a:t>new</a:t>
            </a:r>
            <a:r>
              <a:rPr lang="en-US" dirty="0"/>
              <a:t> = </a:t>
            </a:r>
            <a:r>
              <a:rPr lang="en-US" dirty="0" err="1"/>
              <a:t>Z</a:t>
            </a:r>
            <a:r>
              <a:rPr lang="en-US" baseline="-25000" dirty="0" err="1"/>
              <a:t>old</a:t>
            </a:r>
            <a:r>
              <a:rPr lang="en-US" dirty="0"/>
              <a:t> + </a:t>
            </a:r>
            <a:r>
              <a:rPr lang="en-US" dirty="0" err="1"/>
              <a:t>T</a:t>
            </a:r>
            <a:r>
              <a:rPr lang="en-US" baseline="-25000" dirty="0" err="1"/>
              <a:t>z</a:t>
            </a:r>
            <a:r>
              <a:rPr lang="en-US" dirty="0"/>
              <a:t> = 2 + 2 = 4</a:t>
            </a:r>
          </a:p>
          <a:p>
            <a:pPr fontAlgn="base"/>
            <a:r>
              <a:rPr lang="en-US" dirty="0"/>
              <a:t> </a:t>
            </a:r>
          </a:p>
          <a:p>
            <a:pPr fontAlgn="base"/>
            <a:r>
              <a:rPr lang="en-US" dirty="0"/>
              <a:t>Thus, New coordinates of B = (4, 4, 4).</a:t>
            </a:r>
          </a:p>
          <a:p>
            <a:endParaRPr lang="en-IN" dirty="0"/>
          </a:p>
        </p:txBody>
      </p:sp>
    </p:spTree>
    <p:extLst>
      <p:ext uri="{BB962C8B-B14F-4D97-AF65-F5344CB8AC3E}">
        <p14:creationId xmlns:p14="http://schemas.microsoft.com/office/powerpoint/2010/main" val="6341441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fontAlgn="base"/>
            <a:r>
              <a:rPr lang="en-US" b="1" u="sng" dirty="0"/>
              <a:t>For Coordinates C(3, 0, 0)</a:t>
            </a:r>
            <a:endParaRPr lang="en-US" b="1" dirty="0"/>
          </a:p>
          <a:p>
            <a:pPr fontAlgn="base"/>
            <a:r>
              <a:rPr lang="en-US" dirty="0"/>
              <a:t> </a:t>
            </a:r>
          </a:p>
          <a:p>
            <a:pPr fontAlgn="base"/>
            <a:r>
              <a:rPr lang="en-US" dirty="0"/>
              <a:t>Let the new coordinates of C = (</a:t>
            </a:r>
            <a:r>
              <a:rPr lang="en-US" dirty="0" err="1"/>
              <a:t>X</a:t>
            </a:r>
            <a:r>
              <a:rPr lang="en-US" baseline="-25000" dirty="0" err="1"/>
              <a:t>new</a:t>
            </a:r>
            <a:r>
              <a:rPr lang="en-US" dirty="0"/>
              <a:t>, </a:t>
            </a:r>
            <a:r>
              <a:rPr lang="en-US" dirty="0" err="1"/>
              <a:t>Y</a:t>
            </a:r>
            <a:r>
              <a:rPr lang="en-US" baseline="-25000" dirty="0" err="1"/>
              <a:t>new</a:t>
            </a:r>
            <a:r>
              <a:rPr lang="en-US" dirty="0"/>
              <a:t>, </a:t>
            </a:r>
            <a:r>
              <a:rPr lang="en-US" dirty="0" err="1"/>
              <a:t>Z</a:t>
            </a:r>
            <a:r>
              <a:rPr lang="en-US" baseline="-25000" dirty="0" err="1"/>
              <a:t>new</a:t>
            </a:r>
            <a:r>
              <a:rPr lang="en-US" dirty="0"/>
              <a:t>).</a:t>
            </a:r>
          </a:p>
          <a:p>
            <a:pPr fontAlgn="base"/>
            <a:r>
              <a:rPr lang="en-US" dirty="0"/>
              <a:t> </a:t>
            </a:r>
          </a:p>
          <a:p>
            <a:pPr fontAlgn="base"/>
            <a:r>
              <a:rPr lang="en-US" dirty="0"/>
              <a:t>Applying the translation equations, we have-</a:t>
            </a:r>
          </a:p>
          <a:p>
            <a:pPr fontAlgn="base"/>
            <a:r>
              <a:rPr lang="en-US" dirty="0" err="1"/>
              <a:t>X</a:t>
            </a:r>
            <a:r>
              <a:rPr lang="en-US" baseline="-25000" dirty="0" err="1"/>
              <a:t>new</a:t>
            </a:r>
            <a:r>
              <a:rPr lang="en-US" dirty="0"/>
              <a:t> = </a:t>
            </a:r>
            <a:r>
              <a:rPr lang="en-US" dirty="0" err="1"/>
              <a:t>X</a:t>
            </a:r>
            <a:r>
              <a:rPr lang="en-US" baseline="-25000" dirty="0" err="1"/>
              <a:t>old</a:t>
            </a:r>
            <a:r>
              <a:rPr lang="en-US" dirty="0"/>
              <a:t> + </a:t>
            </a:r>
            <a:r>
              <a:rPr lang="en-US" dirty="0" err="1"/>
              <a:t>T</a:t>
            </a:r>
            <a:r>
              <a:rPr lang="en-US" baseline="-25000" dirty="0" err="1"/>
              <a:t>x</a:t>
            </a:r>
            <a:r>
              <a:rPr lang="en-US" dirty="0"/>
              <a:t> = 3 + 1 = 4</a:t>
            </a:r>
          </a:p>
          <a:p>
            <a:pPr fontAlgn="base"/>
            <a:r>
              <a:rPr lang="en-US" dirty="0" err="1"/>
              <a:t>Y</a:t>
            </a:r>
            <a:r>
              <a:rPr lang="en-US" baseline="-25000" dirty="0" err="1"/>
              <a:t>new</a:t>
            </a:r>
            <a:r>
              <a:rPr lang="en-US" dirty="0"/>
              <a:t> = </a:t>
            </a:r>
            <a:r>
              <a:rPr lang="en-US" dirty="0" err="1"/>
              <a:t>Y</a:t>
            </a:r>
            <a:r>
              <a:rPr lang="en-US" baseline="-25000" dirty="0" err="1"/>
              <a:t>old</a:t>
            </a:r>
            <a:r>
              <a:rPr lang="en-US" dirty="0"/>
              <a:t> + T</a:t>
            </a:r>
            <a:r>
              <a:rPr lang="en-US" baseline="-25000" dirty="0"/>
              <a:t>y</a:t>
            </a:r>
            <a:r>
              <a:rPr lang="en-US" dirty="0"/>
              <a:t> = 0 + 1 = 1</a:t>
            </a:r>
          </a:p>
          <a:p>
            <a:pPr fontAlgn="base"/>
            <a:r>
              <a:rPr lang="en-US" dirty="0" err="1"/>
              <a:t>Z</a:t>
            </a:r>
            <a:r>
              <a:rPr lang="en-US" baseline="-25000" dirty="0" err="1"/>
              <a:t>new</a:t>
            </a:r>
            <a:r>
              <a:rPr lang="en-US" dirty="0"/>
              <a:t> = </a:t>
            </a:r>
            <a:r>
              <a:rPr lang="en-US" dirty="0" err="1"/>
              <a:t>Z</a:t>
            </a:r>
            <a:r>
              <a:rPr lang="en-US" baseline="-25000" dirty="0" err="1"/>
              <a:t>old</a:t>
            </a:r>
            <a:r>
              <a:rPr lang="en-US" dirty="0"/>
              <a:t> + </a:t>
            </a:r>
            <a:r>
              <a:rPr lang="en-US" dirty="0" err="1"/>
              <a:t>T</a:t>
            </a:r>
            <a:r>
              <a:rPr lang="en-US" baseline="-25000" dirty="0" err="1"/>
              <a:t>z</a:t>
            </a:r>
            <a:r>
              <a:rPr lang="en-US" dirty="0"/>
              <a:t> = 0 + 2 = 2</a:t>
            </a:r>
          </a:p>
          <a:p>
            <a:pPr fontAlgn="base"/>
            <a:r>
              <a:rPr lang="en-US" dirty="0"/>
              <a:t> </a:t>
            </a:r>
          </a:p>
          <a:p>
            <a:pPr fontAlgn="base"/>
            <a:r>
              <a:rPr lang="en-US" dirty="0"/>
              <a:t>Thus, New coordinates of C = (4, 1, 2).</a:t>
            </a:r>
          </a:p>
          <a:p>
            <a:pPr fontAlgn="base"/>
            <a:r>
              <a:rPr lang="en-US" dirty="0"/>
              <a:t> </a:t>
            </a:r>
          </a:p>
          <a:p>
            <a:endParaRPr lang="en-IN" dirty="0"/>
          </a:p>
        </p:txBody>
      </p:sp>
    </p:spTree>
    <p:extLst>
      <p:ext uri="{BB962C8B-B14F-4D97-AF65-F5344CB8AC3E}">
        <p14:creationId xmlns:p14="http://schemas.microsoft.com/office/powerpoint/2010/main" val="5425813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pPr fontAlgn="base"/>
            <a:r>
              <a:rPr lang="en-US" b="1" u="sng" dirty="0"/>
              <a:t>For Coordinates D(0, 0, 0)</a:t>
            </a:r>
            <a:endParaRPr lang="en-US" b="1" dirty="0"/>
          </a:p>
          <a:p>
            <a:pPr fontAlgn="base"/>
            <a:r>
              <a:rPr lang="en-US" dirty="0"/>
              <a:t> </a:t>
            </a:r>
          </a:p>
          <a:p>
            <a:pPr fontAlgn="base"/>
            <a:r>
              <a:rPr lang="en-US" dirty="0"/>
              <a:t>Let the new coordinates of D = (</a:t>
            </a:r>
            <a:r>
              <a:rPr lang="en-US" dirty="0" err="1"/>
              <a:t>X</a:t>
            </a:r>
            <a:r>
              <a:rPr lang="en-US" baseline="-25000" dirty="0" err="1"/>
              <a:t>new</a:t>
            </a:r>
            <a:r>
              <a:rPr lang="en-US" dirty="0"/>
              <a:t>, </a:t>
            </a:r>
            <a:r>
              <a:rPr lang="en-US" dirty="0" err="1"/>
              <a:t>Y</a:t>
            </a:r>
            <a:r>
              <a:rPr lang="en-US" baseline="-25000" dirty="0" err="1"/>
              <a:t>new</a:t>
            </a:r>
            <a:r>
              <a:rPr lang="en-US" dirty="0"/>
              <a:t>, </a:t>
            </a:r>
            <a:r>
              <a:rPr lang="en-US" dirty="0" err="1"/>
              <a:t>Z</a:t>
            </a:r>
            <a:r>
              <a:rPr lang="en-US" baseline="-25000" dirty="0" err="1"/>
              <a:t>new</a:t>
            </a:r>
            <a:r>
              <a:rPr lang="en-US" dirty="0"/>
              <a:t>).</a:t>
            </a:r>
          </a:p>
          <a:p>
            <a:pPr fontAlgn="base"/>
            <a:r>
              <a:rPr lang="en-US" dirty="0"/>
              <a:t> </a:t>
            </a:r>
          </a:p>
          <a:p>
            <a:pPr fontAlgn="base"/>
            <a:r>
              <a:rPr lang="en-US" dirty="0"/>
              <a:t>Applying the translation equations, we have-</a:t>
            </a:r>
          </a:p>
          <a:p>
            <a:pPr fontAlgn="base"/>
            <a:r>
              <a:rPr lang="en-US" dirty="0" err="1"/>
              <a:t>X</a:t>
            </a:r>
            <a:r>
              <a:rPr lang="en-US" baseline="-25000" dirty="0" err="1"/>
              <a:t>new</a:t>
            </a:r>
            <a:r>
              <a:rPr lang="en-US" dirty="0"/>
              <a:t> = </a:t>
            </a:r>
            <a:r>
              <a:rPr lang="en-US" dirty="0" err="1"/>
              <a:t>X</a:t>
            </a:r>
            <a:r>
              <a:rPr lang="en-US" baseline="-25000" dirty="0" err="1"/>
              <a:t>old</a:t>
            </a:r>
            <a:r>
              <a:rPr lang="en-US" dirty="0"/>
              <a:t> + </a:t>
            </a:r>
            <a:r>
              <a:rPr lang="en-US" dirty="0" err="1"/>
              <a:t>T</a:t>
            </a:r>
            <a:r>
              <a:rPr lang="en-US" baseline="-25000" dirty="0" err="1"/>
              <a:t>x</a:t>
            </a:r>
            <a:r>
              <a:rPr lang="en-US" dirty="0"/>
              <a:t> = 0 + 1 = 1</a:t>
            </a:r>
          </a:p>
          <a:p>
            <a:pPr fontAlgn="base"/>
            <a:r>
              <a:rPr lang="en-US" dirty="0" err="1"/>
              <a:t>Y</a:t>
            </a:r>
            <a:r>
              <a:rPr lang="en-US" baseline="-25000" dirty="0" err="1"/>
              <a:t>new</a:t>
            </a:r>
            <a:r>
              <a:rPr lang="en-US" dirty="0"/>
              <a:t> = </a:t>
            </a:r>
            <a:r>
              <a:rPr lang="en-US" dirty="0" err="1"/>
              <a:t>Y</a:t>
            </a:r>
            <a:r>
              <a:rPr lang="en-US" baseline="-25000" dirty="0" err="1"/>
              <a:t>old</a:t>
            </a:r>
            <a:r>
              <a:rPr lang="en-US" dirty="0"/>
              <a:t> + T</a:t>
            </a:r>
            <a:r>
              <a:rPr lang="en-US" baseline="-25000" dirty="0"/>
              <a:t>y</a:t>
            </a:r>
            <a:r>
              <a:rPr lang="en-US" dirty="0"/>
              <a:t> = 0 + 1 = 1</a:t>
            </a:r>
          </a:p>
          <a:p>
            <a:pPr fontAlgn="base"/>
            <a:r>
              <a:rPr lang="en-US" dirty="0" err="1"/>
              <a:t>Z</a:t>
            </a:r>
            <a:r>
              <a:rPr lang="en-US" baseline="-25000" dirty="0" err="1"/>
              <a:t>new</a:t>
            </a:r>
            <a:r>
              <a:rPr lang="en-US" dirty="0"/>
              <a:t> = </a:t>
            </a:r>
            <a:r>
              <a:rPr lang="en-US" dirty="0" err="1"/>
              <a:t>Z</a:t>
            </a:r>
            <a:r>
              <a:rPr lang="en-US" baseline="-25000" dirty="0" err="1"/>
              <a:t>old</a:t>
            </a:r>
            <a:r>
              <a:rPr lang="en-US" dirty="0"/>
              <a:t> + </a:t>
            </a:r>
            <a:r>
              <a:rPr lang="en-US" dirty="0" err="1"/>
              <a:t>T</a:t>
            </a:r>
            <a:r>
              <a:rPr lang="en-US" baseline="-25000" dirty="0" err="1"/>
              <a:t>z</a:t>
            </a:r>
            <a:r>
              <a:rPr lang="en-US" dirty="0"/>
              <a:t> = 0 + 2 = 2</a:t>
            </a:r>
          </a:p>
          <a:p>
            <a:pPr fontAlgn="base"/>
            <a:r>
              <a:rPr lang="en-US" dirty="0"/>
              <a:t> </a:t>
            </a:r>
            <a:r>
              <a:rPr lang="en-US" dirty="0" smtClean="0"/>
              <a:t>Thus</a:t>
            </a:r>
            <a:r>
              <a:rPr lang="en-US" dirty="0"/>
              <a:t>, New coordinates of D = (1, 1, 2).</a:t>
            </a:r>
          </a:p>
          <a:p>
            <a:pPr fontAlgn="base"/>
            <a:r>
              <a:rPr lang="en-US" dirty="0"/>
              <a:t>Thus, New coordinates of the object = A (1, 4, 3), B(4, 4, 4), C(4, 1, 2), D(1, 1, 2).</a:t>
            </a:r>
          </a:p>
          <a:p>
            <a:pPr fontAlgn="base"/>
            <a:r>
              <a:rPr lang="en-US" dirty="0"/>
              <a:t> </a:t>
            </a:r>
          </a:p>
          <a:p>
            <a:endParaRPr lang="en-IN" dirty="0"/>
          </a:p>
        </p:txBody>
      </p:sp>
    </p:spTree>
    <p:extLst>
      <p:ext uri="{BB962C8B-B14F-4D97-AF65-F5344CB8AC3E}">
        <p14:creationId xmlns:p14="http://schemas.microsoft.com/office/powerpoint/2010/main" val="17051575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228600"/>
            <a:ext cx="8305800" cy="6477000"/>
          </a:xfrm>
        </p:spPr>
        <p:txBody>
          <a:bodyPr>
            <a:noAutofit/>
          </a:bodyPr>
          <a:lstStyle/>
          <a:p>
            <a:pPr algn="l"/>
            <a:r>
              <a:rPr lang="en-IN" sz="1800" b="1" dirty="0" smtClean="0">
                <a:solidFill>
                  <a:schemeClr val="accent2"/>
                </a:solidFill>
                <a:latin typeface="Cambria" pitchFamily="18" charset="0"/>
              </a:rPr>
              <a:t>Scaling</a:t>
            </a:r>
            <a:endParaRPr lang="en-IN" sz="1800" b="1" dirty="0">
              <a:solidFill>
                <a:schemeClr val="accent2"/>
              </a:solidFill>
              <a:latin typeface="Cambria" pitchFamily="18" charset="0"/>
            </a:endParaRPr>
          </a:p>
          <a:p>
            <a:pPr algn="just">
              <a:lnSpc>
                <a:spcPct val="150000"/>
              </a:lnSpc>
              <a:spcBef>
                <a:spcPts val="0"/>
              </a:spcBef>
            </a:pPr>
            <a:r>
              <a:rPr lang="en-US" sz="1600" dirty="0" smtClean="0">
                <a:solidFill>
                  <a:schemeClr val="tx1"/>
                </a:solidFill>
                <a:latin typeface="Cambria" pitchFamily="18" charset="0"/>
                <a:ea typeface="Cambria" pitchFamily="18" charset="0"/>
              </a:rPr>
              <a:t>	Scaling </a:t>
            </a:r>
            <a:r>
              <a:rPr lang="en-US" sz="1600" dirty="0">
                <a:solidFill>
                  <a:schemeClr val="tx1"/>
                </a:solidFill>
                <a:latin typeface="Cambria" pitchFamily="18" charset="0"/>
                <a:ea typeface="Cambria" pitchFamily="18" charset="0"/>
              </a:rPr>
              <a:t>is used to change the size of an object. The size can be increased or decreased. The scaling three factors are required </a:t>
            </a:r>
            <a:r>
              <a:rPr lang="en-US" sz="1600" dirty="0" err="1">
                <a:solidFill>
                  <a:schemeClr val="tx1"/>
                </a:solidFill>
                <a:latin typeface="Cambria" pitchFamily="18" charset="0"/>
                <a:ea typeface="Cambria" pitchFamily="18" charset="0"/>
              </a:rPr>
              <a:t>Sx</a:t>
            </a:r>
            <a:r>
              <a:rPr lang="en-US" sz="1600" dirty="0">
                <a:solidFill>
                  <a:schemeClr val="tx1"/>
                </a:solidFill>
                <a:latin typeface="Cambria" pitchFamily="18" charset="0"/>
                <a:ea typeface="Cambria" pitchFamily="18" charset="0"/>
              </a:rPr>
              <a:t> </a:t>
            </a:r>
            <a:r>
              <a:rPr lang="en-US" sz="1600" dirty="0" err="1">
                <a:solidFill>
                  <a:schemeClr val="tx1"/>
                </a:solidFill>
                <a:latin typeface="Cambria" pitchFamily="18" charset="0"/>
                <a:ea typeface="Cambria" pitchFamily="18" charset="0"/>
              </a:rPr>
              <a:t>Sy</a:t>
            </a:r>
            <a:r>
              <a:rPr lang="en-US" sz="1600" dirty="0">
                <a:solidFill>
                  <a:schemeClr val="tx1"/>
                </a:solidFill>
                <a:latin typeface="Cambria" pitchFamily="18" charset="0"/>
                <a:ea typeface="Cambria" pitchFamily="18" charset="0"/>
              </a:rPr>
              <a:t> and </a:t>
            </a:r>
            <a:r>
              <a:rPr lang="en-US" sz="1600" dirty="0" err="1">
                <a:solidFill>
                  <a:schemeClr val="tx1"/>
                </a:solidFill>
                <a:latin typeface="Cambria" pitchFamily="18" charset="0"/>
                <a:ea typeface="Cambria" pitchFamily="18" charset="0"/>
              </a:rPr>
              <a:t>Sz</a:t>
            </a:r>
            <a:r>
              <a:rPr lang="en-US" sz="1600" dirty="0">
                <a:solidFill>
                  <a:schemeClr val="tx1"/>
                </a:solidFill>
                <a:latin typeface="Cambria" pitchFamily="18" charset="0"/>
                <a:ea typeface="Cambria" pitchFamily="18" charset="0"/>
              </a:rPr>
              <a:t>.</a:t>
            </a:r>
          </a:p>
          <a:p>
            <a:pPr algn="just">
              <a:lnSpc>
                <a:spcPct val="150000"/>
              </a:lnSpc>
              <a:spcBef>
                <a:spcPts val="0"/>
              </a:spcBef>
            </a:pPr>
            <a:r>
              <a:rPr lang="en-US" sz="1600" dirty="0" err="1">
                <a:solidFill>
                  <a:schemeClr val="tx1"/>
                </a:solidFill>
                <a:latin typeface="Cambria" pitchFamily="18" charset="0"/>
                <a:ea typeface="Cambria" pitchFamily="18" charset="0"/>
              </a:rPr>
              <a:t>Sx</a:t>
            </a:r>
            <a:r>
              <a:rPr lang="en-US" sz="1600" dirty="0">
                <a:solidFill>
                  <a:schemeClr val="tx1"/>
                </a:solidFill>
                <a:latin typeface="Cambria" pitchFamily="18" charset="0"/>
                <a:ea typeface="Cambria" pitchFamily="18" charset="0"/>
              </a:rPr>
              <a:t>=Scaling factor in x- </a:t>
            </a:r>
            <a:r>
              <a:rPr lang="en-US" sz="1600" dirty="0" smtClean="0">
                <a:solidFill>
                  <a:schemeClr val="tx1"/>
                </a:solidFill>
                <a:latin typeface="Cambria" pitchFamily="18" charset="0"/>
                <a:ea typeface="Cambria" pitchFamily="18" charset="0"/>
              </a:rPr>
              <a:t>direction</a:t>
            </a:r>
          </a:p>
          <a:p>
            <a:pPr algn="just">
              <a:lnSpc>
                <a:spcPct val="150000"/>
              </a:lnSpc>
              <a:spcBef>
                <a:spcPts val="0"/>
              </a:spcBef>
            </a:pPr>
            <a:r>
              <a:rPr lang="en-US" sz="1600" dirty="0" err="1" smtClean="0">
                <a:solidFill>
                  <a:schemeClr val="tx1"/>
                </a:solidFill>
                <a:latin typeface="Cambria" pitchFamily="18" charset="0"/>
                <a:ea typeface="Cambria" pitchFamily="18" charset="0"/>
              </a:rPr>
              <a:t>Sy</a:t>
            </a:r>
            <a:r>
              <a:rPr lang="en-US" sz="1600" dirty="0" smtClean="0">
                <a:solidFill>
                  <a:schemeClr val="tx1"/>
                </a:solidFill>
                <a:latin typeface="Cambria" pitchFamily="18" charset="0"/>
                <a:ea typeface="Cambria" pitchFamily="18" charset="0"/>
              </a:rPr>
              <a:t>=Scaling </a:t>
            </a:r>
            <a:r>
              <a:rPr lang="en-US" sz="1600" dirty="0">
                <a:solidFill>
                  <a:schemeClr val="tx1"/>
                </a:solidFill>
                <a:latin typeface="Cambria" pitchFamily="18" charset="0"/>
                <a:ea typeface="Cambria" pitchFamily="18" charset="0"/>
              </a:rPr>
              <a:t>factor in </a:t>
            </a:r>
            <a:r>
              <a:rPr lang="en-US" sz="1600" dirty="0" smtClean="0">
                <a:solidFill>
                  <a:schemeClr val="tx1"/>
                </a:solidFill>
                <a:latin typeface="Cambria" pitchFamily="18" charset="0"/>
                <a:ea typeface="Cambria" pitchFamily="18" charset="0"/>
              </a:rPr>
              <a:t>y-direction</a:t>
            </a:r>
          </a:p>
          <a:p>
            <a:pPr algn="just">
              <a:lnSpc>
                <a:spcPct val="150000"/>
              </a:lnSpc>
              <a:spcBef>
                <a:spcPts val="0"/>
              </a:spcBef>
            </a:pPr>
            <a:r>
              <a:rPr lang="en-US" sz="1600" dirty="0" err="1" smtClean="0">
                <a:solidFill>
                  <a:schemeClr val="tx1"/>
                </a:solidFill>
                <a:latin typeface="Cambria" pitchFamily="18" charset="0"/>
                <a:ea typeface="Cambria" pitchFamily="18" charset="0"/>
              </a:rPr>
              <a:t>Sz</a:t>
            </a:r>
            <a:r>
              <a:rPr lang="en-US" sz="1600" dirty="0" smtClean="0">
                <a:solidFill>
                  <a:schemeClr val="tx1"/>
                </a:solidFill>
                <a:latin typeface="Cambria" pitchFamily="18" charset="0"/>
                <a:ea typeface="Cambria" pitchFamily="18" charset="0"/>
              </a:rPr>
              <a:t>=Scaling </a:t>
            </a:r>
            <a:r>
              <a:rPr lang="en-US" sz="1600" dirty="0">
                <a:solidFill>
                  <a:schemeClr val="tx1"/>
                </a:solidFill>
                <a:latin typeface="Cambria" pitchFamily="18" charset="0"/>
                <a:ea typeface="Cambria" pitchFamily="18" charset="0"/>
              </a:rPr>
              <a:t>factor in z-direction</a:t>
            </a:r>
          </a:p>
          <a:p>
            <a:pPr algn="l"/>
            <a:endParaRPr lang="en-IN" sz="1800" b="1" dirty="0" smtClean="0">
              <a:solidFill>
                <a:schemeClr val="accent2"/>
              </a:solidFill>
              <a:latin typeface="Cambria" pitchFamily="18" charset="0"/>
            </a:endParaRPr>
          </a:p>
          <a:p>
            <a:pPr algn="l"/>
            <a:endParaRPr lang="en-IN" sz="1800" b="1" dirty="0">
              <a:solidFill>
                <a:schemeClr val="accent2"/>
              </a:solidFill>
              <a:latin typeface="Cambria" pitchFamily="18" charset="0"/>
            </a:endParaRPr>
          </a:p>
          <a:p>
            <a:pPr algn="just">
              <a:lnSpc>
                <a:spcPct val="150000"/>
              </a:lnSpc>
              <a:spcBef>
                <a:spcPts val="0"/>
              </a:spcBef>
            </a:pPr>
            <a:r>
              <a:rPr lang="en-US" sz="1600" dirty="0" smtClean="0">
                <a:solidFill>
                  <a:schemeClr val="tx1"/>
                </a:solidFill>
                <a:latin typeface="Cambria" pitchFamily="18" charset="0"/>
                <a:ea typeface="Cambria" pitchFamily="18" charset="0"/>
              </a:rPr>
              <a:t>	</a:t>
            </a:r>
            <a:r>
              <a:rPr lang="en-US" sz="1800" dirty="0" smtClean="0"/>
              <a:t>	</a:t>
            </a:r>
            <a:endParaRPr lang="en-US" sz="1600" dirty="0" smtClean="0">
              <a:solidFill>
                <a:schemeClr val="tx1"/>
              </a:solidFill>
              <a:latin typeface="Cambria" pitchFamily="18" charset="0"/>
              <a:ea typeface="Cambria" pitchFamily="18" charset="0"/>
            </a:endParaRPr>
          </a:p>
        </p:txBody>
      </p:sp>
      <p:pic>
        <p:nvPicPr>
          <p:cNvPr id="8194" name="Picture 2" descr="C:\Users\hp\Desktop\computer-graphics-3d-scal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9500" y="2743200"/>
            <a:ext cx="6623900" cy="376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20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fontAlgn="base"/>
            <a:r>
              <a:rPr lang="en-US" dirty="0" smtClean="0"/>
              <a:t>3D </a:t>
            </a:r>
            <a:r>
              <a:rPr lang="en-US" dirty="0"/>
              <a:t>Scaling</a:t>
            </a:r>
          </a:p>
          <a:p>
            <a:pPr fontAlgn="base"/>
            <a:r>
              <a:rPr lang="en-US" dirty="0"/>
              <a:t>We can increase or reduce the size of an object with the help of 3D Scaling. There are 3 scaling factors </a:t>
            </a:r>
            <a:r>
              <a:rPr lang="en-US" dirty="0" err="1"/>
              <a:t>sx</a:t>
            </a:r>
            <a:r>
              <a:rPr lang="en-US" dirty="0"/>
              <a:t>, </a:t>
            </a:r>
            <a:r>
              <a:rPr lang="en-US" dirty="0" err="1"/>
              <a:t>sy</a:t>
            </a:r>
            <a:r>
              <a:rPr lang="en-US" dirty="0"/>
              <a:t>, </a:t>
            </a:r>
            <a:r>
              <a:rPr lang="en-US" dirty="0" err="1"/>
              <a:t>sz</a:t>
            </a:r>
            <a:r>
              <a:rPr lang="en-US" dirty="0"/>
              <a:t>. These scaling factors can have any positive value. If the value is greater than 1 then the object will expand. While, If the value is less than 1 then the object will shrink. But If we want to preserve the relative dimensions of the object then we should perform uniform scaling. Uniform Scaling means </a:t>
            </a:r>
            <a:r>
              <a:rPr lang="en-US" dirty="0" err="1"/>
              <a:t>sx</a:t>
            </a:r>
            <a:r>
              <a:rPr lang="en-US" dirty="0"/>
              <a:t>=</a:t>
            </a:r>
            <a:r>
              <a:rPr lang="en-US" dirty="0" err="1"/>
              <a:t>sy</a:t>
            </a:r>
            <a:r>
              <a:rPr lang="en-US" dirty="0"/>
              <a:t>=</a:t>
            </a:r>
            <a:r>
              <a:rPr lang="en-US" dirty="0" err="1"/>
              <a:t>sz</a:t>
            </a:r>
            <a:r>
              <a:rPr lang="en-US" dirty="0"/>
              <a:t>.</a:t>
            </a:r>
          </a:p>
          <a:p>
            <a:endParaRPr lang="en-IN" dirty="0"/>
          </a:p>
        </p:txBody>
      </p:sp>
    </p:spTree>
    <p:extLst>
      <p:ext uri="{BB962C8B-B14F-4D97-AF65-F5344CB8AC3E}">
        <p14:creationId xmlns:p14="http://schemas.microsoft.com/office/powerpoint/2010/main" val="38381678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descr="https://lectureloops.com/wp-content/uploads/2021/03/3dscal-1024x565.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0848" y="2279174"/>
            <a:ext cx="6242304" cy="3444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5620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146" name="Picture 2" descr="https://www.gatevidyalay.com/wp-content/uploads/2019/09/3D-Scaling-Matrix-in-Computer-Graphic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95475" y="2753519"/>
            <a:ext cx="53530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5692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n-US" dirty="0"/>
              <a:t>Given a 3D object with coordinate points A(0, 3, 3), B(3, 3, 6), C(3, 0, 1), D(0, 0, 0). Apply the scaling parameter 2 towards X axis, 3 towards Y axis and 3 towards Z axis and obtain the new coordinates of the object.</a:t>
            </a:r>
            <a:br>
              <a:rPr lang="en-US" dirty="0"/>
            </a:br>
            <a:r>
              <a:rPr lang="en-US" dirty="0"/>
              <a:t> </a:t>
            </a:r>
            <a:br>
              <a:rPr lang="en-US" dirty="0"/>
            </a:br>
            <a:endParaRPr lang="en-IN" dirty="0"/>
          </a:p>
        </p:txBody>
      </p:sp>
      <p:sp>
        <p:nvSpPr>
          <p:cNvPr id="3" name="Content Placeholder 2"/>
          <p:cNvSpPr>
            <a:spLocks noGrp="1"/>
          </p:cNvSpPr>
          <p:nvPr>
            <p:ph idx="1"/>
          </p:nvPr>
        </p:nvSpPr>
        <p:spPr/>
        <p:txBody>
          <a:bodyPr/>
          <a:lstStyle/>
          <a:p>
            <a:pPr fontAlgn="base"/>
            <a:r>
              <a:rPr lang="en-US" dirty="0"/>
              <a:t>Old coordinates of the object = A (0, 3, 3), B(3, 3, 6), C(3, 0, 1), D(0, 0, 0)</a:t>
            </a:r>
          </a:p>
          <a:p>
            <a:pPr fontAlgn="base"/>
            <a:r>
              <a:rPr lang="en-US" dirty="0"/>
              <a:t>Scaling factor along X axis = 2</a:t>
            </a:r>
          </a:p>
          <a:p>
            <a:pPr fontAlgn="base"/>
            <a:r>
              <a:rPr lang="en-US" dirty="0"/>
              <a:t>Scaling factor along Y axis = 3</a:t>
            </a:r>
          </a:p>
          <a:p>
            <a:pPr fontAlgn="base"/>
            <a:r>
              <a:rPr lang="en-US" dirty="0"/>
              <a:t>Scaling factor along Z axis = 3</a:t>
            </a:r>
          </a:p>
          <a:p>
            <a:pPr fontAlgn="base"/>
            <a:r>
              <a:rPr lang="en-US" dirty="0"/>
              <a:t> </a:t>
            </a:r>
          </a:p>
          <a:p>
            <a:endParaRPr lang="en-IN" dirty="0"/>
          </a:p>
        </p:txBody>
      </p:sp>
    </p:spTree>
    <p:extLst>
      <p:ext uri="{BB962C8B-B14F-4D97-AF65-F5344CB8AC3E}">
        <p14:creationId xmlns:p14="http://schemas.microsoft.com/office/powerpoint/2010/main" val="29488711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fontAlgn="base"/>
            <a:r>
              <a:rPr lang="en-US" b="1" u="sng" dirty="0"/>
              <a:t>For Coordinates A(0, 3, 3)</a:t>
            </a:r>
            <a:endParaRPr lang="en-US" b="1" dirty="0"/>
          </a:p>
          <a:p>
            <a:pPr fontAlgn="base"/>
            <a:r>
              <a:rPr lang="en-US" dirty="0"/>
              <a:t> </a:t>
            </a:r>
          </a:p>
          <a:p>
            <a:pPr fontAlgn="base"/>
            <a:r>
              <a:rPr lang="en-US" dirty="0"/>
              <a:t>Let the new coordinates of A after scaling = (</a:t>
            </a:r>
            <a:r>
              <a:rPr lang="en-US" dirty="0" err="1"/>
              <a:t>X</a:t>
            </a:r>
            <a:r>
              <a:rPr lang="en-US" baseline="-25000" dirty="0" err="1"/>
              <a:t>new</a:t>
            </a:r>
            <a:r>
              <a:rPr lang="en-US" dirty="0"/>
              <a:t>, </a:t>
            </a:r>
            <a:r>
              <a:rPr lang="en-US" dirty="0" err="1"/>
              <a:t>Y</a:t>
            </a:r>
            <a:r>
              <a:rPr lang="en-US" baseline="-25000" dirty="0" err="1"/>
              <a:t>new</a:t>
            </a:r>
            <a:r>
              <a:rPr lang="en-US" dirty="0"/>
              <a:t>, </a:t>
            </a:r>
            <a:r>
              <a:rPr lang="en-US" dirty="0" err="1"/>
              <a:t>Z</a:t>
            </a:r>
            <a:r>
              <a:rPr lang="en-US" baseline="-25000" dirty="0" err="1"/>
              <a:t>new</a:t>
            </a:r>
            <a:r>
              <a:rPr lang="en-US" dirty="0"/>
              <a:t>).</a:t>
            </a:r>
          </a:p>
          <a:p>
            <a:pPr fontAlgn="base"/>
            <a:r>
              <a:rPr lang="en-US" dirty="0"/>
              <a:t> </a:t>
            </a:r>
          </a:p>
          <a:p>
            <a:pPr fontAlgn="base"/>
            <a:r>
              <a:rPr lang="en-US" dirty="0"/>
              <a:t>Applying the scaling equations, we have-</a:t>
            </a:r>
          </a:p>
          <a:p>
            <a:pPr fontAlgn="base"/>
            <a:r>
              <a:rPr lang="en-US" dirty="0" err="1"/>
              <a:t>X</a:t>
            </a:r>
            <a:r>
              <a:rPr lang="en-US" baseline="-25000" dirty="0" err="1"/>
              <a:t>new</a:t>
            </a:r>
            <a:r>
              <a:rPr lang="en-US" dirty="0"/>
              <a:t> = </a:t>
            </a:r>
            <a:r>
              <a:rPr lang="en-US" dirty="0" err="1"/>
              <a:t>X</a:t>
            </a:r>
            <a:r>
              <a:rPr lang="en-US" baseline="-25000" dirty="0" err="1"/>
              <a:t>old</a:t>
            </a:r>
            <a:r>
              <a:rPr lang="en-US" dirty="0"/>
              <a:t> x </a:t>
            </a:r>
            <a:r>
              <a:rPr lang="en-US" dirty="0" err="1"/>
              <a:t>S</a:t>
            </a:r>
            <a:r>
              <a:rPr lang="en-US" baseline="-25000" dirty="0" err="1"/>
              <a:t>x</a:t>
            </a:r>
            <a:r>
              <a:rPr lang="en-US" dirty="0"/>
              <a:t> = 0 x 2 = 0</a:t>
            </a:r>
          </a:p>
          <a:p>
            <a:pPr fontAlgn="base"/>
            <a:r>
              <a:rPr lang="en-US" dirty="0" err="1"/>
              <a:t>Y</a:t>
            </a:r>
            <a:r>
              <a:rPr lang="en-US" baseline="-25000" dirty="0" err="1"/>
              <a:t>new</a:t>
            </a:r>
            <a:r>
              <a:rPr lang="en-US" dirty="0"/>
              <a:t> = </a:t>
            </a:r>
            <a:r>
              <a:rPr lang="en-US" dirty="0" err="1"/>
              <a:t>Y</a:t>
            </a:r>
            <a:r>
              <a:rPr lang="en-US" baseline="-25000" dirty="0" err="1"/>
              <a:t>old</a:t>
            </a:r>
            <a:r>
              <a:rPr lang="en-US" dirty="0"/>
              <a:t> x </a:t>
            </a:r>
            <a:r>
              <a:rPr lang="en-US" dirty="0" err="1"/>
              <a:t>S</a:t>
            </a:r>
            <a:r>
              <a:rPr lang="en-US" baseline="-25000" dirty="0" err="1"/>
              <a:t>y</a:t>
            </a:r>
            <a:r>
              <a:rPr lang="en-US" dirty="0"/>
              <a:t> = 3 x 3 = 9</a:t>
            </a:r>
          </a:p>
          <a:p>
            <a:pPr fontAlgn="base"/>
            <a:r>
              <a:rPr lang="en-US" dirty="0" err="1"/>
              <a:t>Z</a:t>
            </a:r>
            <a:r>
              <a:rPr lang="en-US" baseline="-25000" dirty="0" err="1"/>
              <a:t>new</a:t>
            </a:r>
            <a:r>
              <a:rPr lang="en-US" dirty="0"/>
              <a:t> = </a:t>
            </a:r>
            <a:r>
              <a:rPr lang="en-US" dirty="0" err="1"/>
              <a:t>Z</a:t>
            </a:r>
            <a:r>
              <a:rPr lang="en-US" baseline="-25000" dirty="0" err="1"/>
              <a:t>old</a:t>
            </a:r>
            <a:r>
              <a:rPr lang="en-US" dirty="0"/>
              <a:t> x </a:t>
            </a:r>
            <a:r>
              <a:rPr lang="en-US" dirty="0" err="1"/>
              <a:t>S</a:t>
            </a:r>
            <a:r>
              <a:rPr lang="en-US" baseline="-25000" dirty="0" err="1"/>
              <a:t>z</a:t>
            </a:r>
            <a:r>
              <a:rPr lang="en-US" dirty="0"/>
              <a:t> = 3 x 3 = 9</a:t>
            </a:r>
          </a:p>
          <a:p>
            <a:pPr fontAlgn="base"/>
            <a:r>
              <a:rPr lang="en-US" dirty="0"/>
              <a:t> </a:t>
            </a:r>
          </a:p>
          <a:p>
            <a:pPr fontAlgn="base"/>
            <a:r>
              <a:rPr lang="en-US" dirty="0"/>
              <a:t>Thus, New coordinates of corner A after scaling = (0, 9, 9).</a:t>
            </a:r>
          </a:p>
          <a:p>
            <a:endParaRPr lang="en-IN" dirty="0"/>
          </a:p>
        </p:txBody>
      </p:sp>
    </p:spTree>
    <p:extLst>
      <p:ext uri="{BB962C8B-B14F-4D97-AF65-F5344CB8AC3E}">
        <p14:creationId xmlns:p14="http://schemas.microsoft.com/office/powerpoint/2010/main" val="3203394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4578" name="Picture 2" descr="https://www.gatevidyalay.com/wp-content/uploads/2019/08/Translation-Matrix-in-Computer-Graphics-Homogeneous-Coordinate-Representation-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400" y="1600200"/>
            <a:ext cx="5524500" cy="3886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07630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fontAlgn="base"/>
            <a:r>
              <a:rPr lang="en-US" b="1" u="sng" dirty="0"/>
              <a:t>For Coordinates B(3, 3, 6)</a:t>
            </a:r>
            <a:endParaRPr lang="en-US" b="1" dirty="0"/>
          </a:p>
          <a:p>
            <a:pPr fontAlgn="base"/>
            <a:r>
              <a:rPr lang="en-US" dirty="0"/>
              <a:t> </a:t>
            </a:r>
          </a:p>
          <a:p>
            <a:pPr fontAlgn="base"/>
            <a:r>
              <a:rPr lang="en-US" dirty="0"/>
              <a:t>Let the new coordinates of B after scaling = (</a:t>
            </a:r>
            <a:r>
              <a:rPr lang="en-US" dirty="0" err="1"/>
              <a:t>X</a:t>
            </a:r>
            <a:r>
              <a:rPr lang="en-US" baseline="-25000" dirty="0" err="1"/>
              <a:t>new</a:t>
            </a:r>
            <a:r>
              <a:rPr lang="en-US" dirty="0"/>
              <a:t>, </a:t>
            </a:r>
            <a:r>
              <a:rPr lang="en-US" dirty="0" err="1"/>
              <a:t>Y</a:t>
            </a:r>
            <a:r>
              <a:rPr lang="en-US" baseline="-25000" dirty="0" err="1"/>
              <a:t>new</a:t>
            </a:r>
            <a:r>
              <a:rPr lang="en-US" dirty="0"/>
              <a:t>, </a:t>
            </a:r>
            <a:r>
              <a:rPr lang="en-US" dirty="0" err="1"/>
              <a:t>Z</a:t>
            </a:r>
            <a:r>
              <a:rPr lang="en-US" baseline="-25000" dirty="0" err="1"/>
              <a:t>new</a:t>
            </a:r>
            <a:r>
              <a:rPr lang="en-US" dirty="0"/>
              <a:t>).</a:t>
            </a:r>
          </a:p>
          <a:p>
            <a:pPr fontAlgn="base"/>
            <a:r>
              <a:rPr lang="en-US" dirty="0"/>
              <a:t> </a:t>
            </a:r>
          </a:p>
          <a:p>
            <a:pPr fontAlgn="base"/>
            <a:r>
              <a:rPr lang="en-US" dirty="0"/>
              <a:t>Applying the scaling equations, we have-</a:t>
            </a:r>
          </a:p>
          <a:p>
            <a:pPr fontAlgn="base"/>
            <a:r>
              <a:rPr lang="en-US" dirty="0" err="1"/>
              <a:t>X</a:t>
            </a:r>
            <a:r>
              <a:rPr lang="en-US" baseline="-25000" dirty="0" err="1"/>
              <a:t>new</a:t>
            </a:r>
            <a:r>
              <a:rPr lang="en-US" dirty="0"/>
              <a:t> = </a:t>
            </a:r>
            <a:r>
              <a:rPr lang="en-US" dirty="0" err="1"/>
              <a:t>X</a:t>
            </a:r>
            <a:r>
              <a:rPr lang="en-US" baseline="-25000" dirty="0" err="1"/>
              <a:t>old</a:t>
            </a:r>
            <a:r>
              <a:rPr lang="en-US" dirty="0"/>
              <a:t> x </a:t>
            </a:r>
            <a:r>
              <a:rPr lang="en-US" dirty="0" err="1"/>
              <a:t>S</a:t>
            </a:r>
            <a:r>
              <a:rPr lang="en-US" baseline="-25000" dirty="0" err="1"/>
              <a:t>x</a:t>
            </a:r>
            <a:r>
              <a:rPr lang="en-US" dirty="0"/>
              <a:t> = 3 x 2 = 6</a:t>
            </a:r>
          </a:p>
          <a:p>
            <a:pPr fontAlgn="base"/>
            <a:r>
              <a:rPr lang="en-US" dirty="0" err="1"/>
              <a:t>Y</a:t>
            </a:r>
            <a:r>
              <a:rPr lang="en-US" baseline="-25000" dirty="0" err="1"/>
              <a:t>new</a:t>
            </a:r>
            <a:r>
              <a:rPr lang="en-US" dirty="0"/>
              <a:t> = </a:t>
            </a:r>
            <a:r>
              <a:rPr lang="en-US" dirty="0" err="1"/>
              <a:t>Y</a:t>
            </a:r>
            <a:r>
              <a:rPr lang="en-US" baseline="-25000" dirty="0" err="1"/>
              <a:t>old</a:t>
            </a:r>
            <a:r>
              <a:rPr lang="en-US" dirty="0"/>
              <a:t> x </a:t>
            </a:r>
            <a:r>
              <a:rPr lang="en-US" dirty="0" err="1"/>
              <a:t>S</a:t>
            </a:r>
            <a:r>
              <a:rPr lang="en-US" baseline="-25000" dirty="0" err="1"/>
              <a:t>y</a:t>
            </a:r>
            <a:r>
              <a:rPr lang="en-US" dirty="0"/>
              <a:t> = 3 x 3 = 9</a:t>
            </a:r>
          </a:p>
          <a:p>
            <a:pPr fontAlgn="base"/>
            <a:r>
              <a:rPr lang="en-US" dirty="0" err="1"/>
              <a:t>Z</a:t>
            </a:r>
            <a:r>
              <a:rPr lang="en-US" baseline="-25000" dirty="0" err="1"/>
              <a:t>new</a:t>
            </a:r>
            <a:r>
              <a:rPr lang="en-US" dirty="0"/>
              <a:t> = </a:t>
            </a:r>
            <a:r>
              <a:rPr lang="en-US" dirty="0" err="1"/>
              <a:t>Z</a:t>
            </a:r>
            <a:r>
              <a:rPr lang="en-US" baseline="-25000" dirty="0" err="1"/>
              <a:t>old</a:t>
            </a:r>
            <a:r>
              <a:rPr lang="en-US" dirty="0"/>
              <a:t> x </a:t>
            </a:r>
            <a:r>
              <a:rPr lang="en-US" dirty="0" err="1"/>
              <a:t>S</a:t>
            </a:r>
            <a:r>
              <a:rPr lang="en-US" baseline="-25000" dirty="0" err="1"/>
              <a:t>z</a:t>
            </a:r>
            <a:r>
              <a:rPr lang="en-US" dirty="0"/>
              <a:t> = 6 x 3 = 18</a:t>
            </a:r>
          </a:p>
          <a:p>
            <a:pPr fontAlgn="base"/>
            <a:r>
              <a:rPr lang="en-US" dirty="0"/>
              <a:t> </a:t>
            </a:r>
          </a:p>
          <a:p>
            <a:pPr fontAlgn="base"/>
            <a:r>
              <a:rPr lang="en-US" dirty="0"/>
              <a:t>Thus, New coordinates of corner B after scaling = (6, 9, 18).</a:t>
            </a:r>
          </a:p>
          <a:p>
            <a:pPr fontAlgn="base"/>
            <a:r>
              <a:rPr lang="en-US" dirty="0"/>
              <a:t> </a:t>
            </a:r>
          </a:p>
          <a:p>
            <a:endParaRPr lang="en-IN" dirty="0"/>
          </a:p>
        </p:txBody>
      </p:sp>
    </p:spTree>
    <p:extLst>
      <p:ext uri="{BB962C8B-B14F-4D97-AF65-F5344CB8AC3E}">
        <p14:creationId xmlns:p14="http://schemas.microsoft.com/office/powerpoint/2010/main" val="18583043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fontAlgn="base"/>
            <a:r>
              <a:rPr lang="en-US" b="1" u="sng" dirty="0"/>
              <a:t>For Coordinates C(3, 0, 1)</a:t>
            </a:r>
            <a:endParaRPr lang="en-US" b="1" dirty="0"/>
          </a:p>
          <a:p>
            <a:pPr fontAlgn="base"/>
            <a:r>
              <a:rPr lang="en-US" dirty="0"/>
              <a:t> </a:t>
            </a:r>
          </a:p>
          <a:p>
            <a:pPr fontAlgn="base"/>
            <a:r>
              <a:rPr lang="en-US" dirty="0"/>
              <a:t>Let the new coordinates of C after scaling = (</a:t>
            </a:r>
            <a:r>
              <a:rPr lang="en-US" dirty="0" err="1"/>
              <a:t>X</a:t>
            </a:r>
            <a:r>
              <a:rPr lang="en-US" baseline="-25000" dirty="0" err="1"/>
              <a:t>new</a:t>
            </a:r>
            <a:r>
              <a:rPr lang="en-US" dirty="0"/>
              <a:t>, </a:t>
            </a:r>
            <a:r>
              <a:rPr lang="en-US" dirty="0" err="1"/>
              <a:t>Y</a:t>
            </a:r>
            <a:r>
              <a:rPr lang="en-US" baseline="-25000" dirty="0" err="1"/>
              <a:t>new</a:t>
            </a:r>
            <a:r>
              <a:rPr lang="en-US" dirty="0"/>
              <a:t>, </a:t>
            </a:r>
            <a:r>
              <a:rPr lang="en-US" dirty="0" err="1"/>
              <a:t>Z</a:t>
            </a:r>
            <a:r>
              <a:rPr lang="en-US" baseline="-25000" dirty="0" err="1"/>
              <a:t>new</a:t>
            </a:r>
            <a:r>
              <a:rPr lang="en-US" dirty="0"/>
              <a:t>).</a:t>
            </a:r>
          </a:p>
          <a:p>
            <a:pPr fontAlgn="base"/>
            <a:r>
              <a:rPr lang="en-US" dirty="0"/>
              <a:t> </a:t>
            </a:r>
          </a:p>
          <a:p>
            <a:pPr fontAlgn="base"/>
            <a:r>
              <a:rPr lang="en-US" dirty="0"/>
              <a:t>Applying the scaling equations, we have-</a:t>
            </a:r>
          </a:p>
          <a:p>
            <a:pPr fontAlgn="base"/>
            <a:r>
              <a:rPr lang="en-US" dirty="0" err="1"/>
              <a:t>X</a:t>
            </a:r>
            <a:r>
              <a:rPr lang="en-US" baseline="-25000" dirty="0" err="1"/>
              <a:t>new</a:t>
            </a:r>
            <a:r>
              <a:rPr lang="en-US" dirty="0"/>
              <a:t> = </a:t>
            </a:r>
            <a:r>
              <a:rPr lang="en-US" dirty="0" err="1"/>
              <a:t>X</a:t>
            </a:r>
            <a:r>
              <a:rPr lang="en-US" baseline="-25000" dirty="0" err="1"/>
              <a:t>old</a:t>
            </a:r>
            <a:r>
              <a:rPr lang="en-US" dirty="0"/>
              <a:t> x </a:t>
            </a:r>
            <a:r>
              <a:rPr lang="en-US" dirty="0" err="1"/>
              <a:t>S</a:t>
            </a:r>
            <a:r>
              <a:rPr lang="en-US" baseline="-25000" dirty="0" err="1"/>
              <a:t>x</a:t>
            </a:r>
            <a:r>
              <a:rPr lang="en-US" dirty="0"/>
              <a:t> = 3 x 2 = 6</a:t>
            </a:r>
          </a:p>
          <a:p>
            <a:pPr fontAlgn="base"/>
            <a:r>
              <a:rPr lang="en-US" dirty="0" err="1"/>
              <a:t>Y</a:t>
            </a:r>
            <a:r>
              <a:rPr lang="en-US" baseline="-25000" dirty="0" err="1"/>
              <a:t>new</a:t>
            </a:r>
            <a:r>
              <a:rPr lang="en-US" dirty="0"/>
              <a:t> = </a:t>
            </a:r>
            <a:r>
              <a:rPr lang="en-US" dirty="0" err="1"/>
              <a:t>Y</a:t>
            </a:r>
            <a:r>
              <a:rPr lang="en-US" baseline="-25000" dirty="0" err="1"/>
              <a:t>old</a:t>
            </a:r>
            <a:r>
              <a:rPr lang="en-US" dirty="0"/>
              <a:t> x </a:t>
            </a:r>
            <a:r>
              <a:rPr lang="en-US" dirty="0" err="1"/>
              <a:t>S</a:t>
            </a:r>
            <a:r>
              <a:rPr lang="en-US" baseline="-25000" dirty="0" err="1"/>
              <a:t>y</a:t>
            </a:r>
            <a:r>
              <a:rPr lang="en-US" dirty="0"/>
              <a:t> = 0 x 3 = 0</a:t>
            </a:r>
          </a:p>
          <a:p>
            <a:pPr fontAlgn="base"/>
            <a:r>
              <a:rPr lang="en-US" dirty="0" err="1"/>
              <a:t>Z</a:t>
            </a:r>
            <a:r>
              <a:rPr lang="en-US" baseline="-25000" dirty="0" err="1"/>
              <a:t>new</a:t>
            </a:r>
            <a:r>
              <a:rPr lang="en-US" dirty="0"/>
              <a:t> = </a:t>
            </a:r>
            <a:r>
              <a:rPr lang="en-US" dirty="0" err="1"/>
              <a:t>Z</a:t>
            </a:r>
            <a:r>
              <a:rPr lang="en-US" baseline="-25000" dirty="0" err="1"/>
              <a:t>old</a:t>
            </a:r>
            <a:r>
              <a:rPr lang="en-US" dirty="0"/>
              <a:t> x </a:t>
            </a:r>
            <a:r>
              <a:rPr lang="en-US" dirty="0" err="1"/>
              <a:t>S</a:t>
            </a:r>
            <a:r>
              <a:rPr lang="en-US" baseline="-25000" dirty="0" err="1"/>
              <a:t>z</a:t>
            </a:r>
            <a:r>
              <a:rPr lang="en-US" dirty="0"/>
              <a:t> = 1 x 3 = 3</a:t>
            </a:r>
          </a:p>
          <a:p>
            <a:pPr fontAlgn="base"/>
            <a:r>
              <a:rPr lang="en-US" dirty="0"/>
              <a:t> </a:t>
            </a:r>
          </a:p>
          <a:p>
            <a:pPr fontAlgn="base"/>
            <a:r>
              <a:rPr lang="en-US" dirty="0"/>
              <a:t>Thus, New coordinates of corner C after scaling = (6, 0, 3).</a:t>
            </a:r>
          </a:p>
          <a:p>
            <a:endParaRPr lang="en-IN" dirty="0"/>
          </a:p>
        </p:txBody>
      </p:sp>
    </p:spTree>
    <p:extLst>
      <p:ext uri="{BB962C8B-B14F-4D97-AF65-F5344CB8AC3E}">
        <p14:creationId xmlns:p14="http://schemas.microsoft.com/office/powerpoint/2010/main" val="251094094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fontAlgn="base"/>
            <a:r>
              <a:rPr lang="en-US" b="1" u="sng" dirty="0"/>
              <a:t>For Coordinates D(0, 0, 0)</a:t>
            </a:r>
            <a:endParaRPr lang="en-US" b="1" dirty="0"/>
          </a:p>
          <a:p>
            <a:pPr fontAlgn="base"/>
            <a:r>
              <a:rPr lang="en-US" dirty="0"/>
              <a:t> </a:t>
            </a:r>
          </a:p>
          <a:p>
            <a:pPr fontAlgn="base"/>
            <a:r>
              <a:rPr lang="en-US" dirty="0"/>
              <a:t>Let the new coordinates of D after scaling = (</a:t>
            </a:r>
            <a:r>
              <a:rPr lang="en-US" dirty="0" err="1"/>
              <a:t>X</a:t>
            </a:r>
            <a:r>
              <a:rPr lang="en-US" baseline="-25000" dirty="0" err="1"/>
              <a:t>new</a:t>
            </a:r>
            <a:r>
              <a:rPr lang="en-US" dirty="0"/>
              <a:t>, </a:t>
            </a:r>
            <a:r>
              <a:rPr lang="en-US" dirty="0" err="1"/>
              <a:t>Y</a:t>
            </a:r>
            <a:r>
              <a:rPr lang="en-US" baseline="-25000" dirty="0" err="1"/>
              <a:t>new</a:t>
            </a:r>
            <a:r>
              <a:rPr lang="en-US" dirty="0"/>
              <a:t>, </a:t>
            </a:r>
            <a:r>
              <a:rPr lang="en-US" dirty="0" err="1"/>
              <a:t>Z</a:t>
            </a:r>
            <a:r>
              <a:rPr lang="en-US" baseline="-25000" dirty="0" err="1"/>
              <a:t>new</a:t>
            </a:r>
            <a:r>
              <a:rPr lang="en-US" dirty="0"/>
              <a:t>).</a:t>
            </a:r>
          </a:p>
          <a:p>
            <a:pPr fontAlgn="base"/>
            <a:r>
              <a:rPr lang="en-US" dirty="0"/>
              <a:t> </a:t>
            </a:r>
          </a:p>
          <a:p>
            <a:pPr fontAlgn="base"/>
            <a:r>
              <a:rPr lang="en-US" dirty="0"/>
              <a:t>Applying the scaling equations, we have-</a:t>
            </a:r>
          </a:p>
          <a:p>
            <a:pPr fontAlgn="base"/>
            <a:r>
              <a:rPr lang="en-US" dirty="0" err="1"/>
              <a:t>X</a:t>
            </a:r>
            <a:r>
              <a:rPr lang="en-US" baseline="-25000" dirty="0" err="1"/>
              <a:t>new</a:t>
            </a:r>
            <a:r>
              <a:rPr lang="en-US" dirty="0"/>
              <a:t> = </a:t>
            </a:r>
            <a:r>
              <a:rPr lang="en-US" dirty="0" err="1"/>
              <a:t>X</a:t>
            </a:r>
            <a:r>
              <a:rPr lang="en-US" baseline="-25000" dirty="0" err="1"/>
              <a:t>old</a:t>
            </a:r>
            <a:r>
              <a:rPr lang="en-US" dirty="0"/>
              <a:t> x </a:t>
            </a:r>
            <a:r>
              <a:rPr lang="en-US" dirty="0" err="1"/>
              <a:t>S</a:t>
            </a:r>
            <a:r>
              <a:rPr lang="en-US" baseline="-25000" dirty="0" err="1"/>
              <a:t>x</a:t>
            </a:r>
            <a:r>
              <a:rPr lang="en-US" dirty="0"/>
              <a:t> = 0 x 2 = 0</a:t>
            </a:r>
          </a:p>
          <a:p>
            <a:pPr fontAlgn="base"/>
            <a:r>
              <a:rPr lang="en-US" dirty="0" err="1"/>
              <a:t>Y</a:t>
            </a:r>
            <a:r>
              <a:rPr lang="en-US" baseline="-25000" dirty="0" err="1"/>
              <a:t>new</a:t>
            </a:r>
            <a:r>
              <a:rPr lang="en-US" dirty="0"/>
              <a:t> = </a:t>
            </a:r>
            <a:r>
              <a:rPr lang="en-US" dirty="0" err="1"/>
              <a:t>Y</a:t>
            </a:r>
            <a:r>
              <a:rPr lang="en-US" baseline="-25000" dirty="0" err="1"/>
              <a:t>old</a:t>
            </a:r>
            <a:r>
              <a:rPr lang="en-US" dirty="0"/>
              <a:t> x </a:t>
            </a:r>
            <a:r>
              <a:rPr lang="en-US" dirty="0" err="1"/>
              <a:t>S</a:t>
            </a:r>
            <a:r>
              <a:rPr lang="en-US" baseline="-25000" dirty="0" err="1"/>
              <a:t>y</a:t>
            </a:r>
            <a:r>
              <a:rPr lang="en-US" dirty="0"/>
              <a:t> = 0 x 3 = 0</a:t>
            </a:r>
          </a:p>
          <a:p>
            <a:pPr fontAlgn="base"/>
            <a:r>
              <a:rPr lang="en-US" dirty="0" err="1"/>
              <a:t>Z</a:t>
            </a:r>
            <a:r>
              <a:rPr lang="en-US" baseline="-25000" dirty="0" err="1"/>
              <a:t>new</a:t>
            </a:r>
            <a:r>
              <a:rPr lang="en-US" dirty="0"/>
              <a:t> = </a:t>
            </a:r>
            <a:r>
              <a:rPr lang="en-US" dirty="0" err="1"/>
              <a:t>Z</a:t>
            </a:r>
            <a:r>
              <a:rPr lang="en-US" baseline="-25000" dirty="0" err="1"/>
              <a:t>old</a:t>
            </a:r>
            <a:r>
              <a:rPr lang="en-US" dirty="0"/>
              <a:t> x </a:t>
            </a:r>
            <a:r>
              <a:rPr lang="en-US" dirty="0" err="1"/>
              <a:t>S</a:t>
            </a:r>
            <a:r>
              <a:rPr lang="en-US" baseline="-25000" dirty="0" err="1"/>
              <a:t>z</a:t>
            </a:r>
            <a:r>
              <a:rPr lang="en-US" dirty="0"/>
              <a:t> = 0 x 3 = 0</a:t>
            </a:r>
          </a:p>
          <a:p>
            <a:endParaRPr lang="en-IN" dirty="0"/>
          </a:p>
        </p:txBody>
      </p:sp>
    </p:spTree>
    <p:extLst>
      <p:ext uri="{BB962C8B-B14F-4D97-AF65-F5344CB8AC3E}">
        <p14:creationId xmlns:p14="http://schemas.microsoft.com/office/powerpoint/2010/main" val="42599755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228600"/>
            <a:ext cx="8305800" cy="6477000"/>
          </a:xfrm>
        </p:spPr>
        <p:txBody>
          <a:bodyPr>
            <a:noAutofit/>
          </a:bodyPr>
          <a:lstStyle/>
          <a:p>
            <a:pPr algn="l"/>
            <a:r>
              <a:rPr lang="en-IN" sz="1800" b="1" dirty="0" smtClean="0">
                <a:solidFill>
                  <a:schemeClr val="accent2"/>
                </a:solidFill>
                <a:latin typeface="Cambria" pitchFamily="18" charset="0"/>
              </a:rPr>
              <a:t>Rotation</a:t>
            </a:r>
            <a:endParaRPr lang="en-IN" sz="1800" b="1" dirty="0">
              <a:solidFill>
                <a:schemeClr val="accent2"/>
              </a:solidFill>
              <a:latin typeface="Cambria" pitchFamily="18" charset="0"/>
            </a:endParaRPr>
          </a:p>
          <a:p>
            <a:pPr algn="just">
              <a:lnSpc>
                <a:spcPct val="150000"/>
              </a:lnSpc>
              <a:spcBef>
                <a:spcPts val="0"/>
              </a:spcBef>
            </a:pPr>
            <a:r>
              <a:rPr lang="en-US" sz="1600" dirty="0" smtClean="0">
                <a:solidFill>
                  <a:schemeClr val="tx1"/>
                </a:solidFill>
                <a:latin typeface="Cambria" pitchFamily="18" charset="0"/>
                <a:ea typeface="Cambria" pitchFamily="18" charset="0"/>
              </a:rPr>
              <a:t>	It </a:t>
            </a:r>
            <a:r>
              <a:rPr lang="en-US" sz="1600" dirty="0">
                <a:solidFill>
                  <a:schemeClr val="tx1"/>
                </a:solidFill>
                <a:latin typeface="Cambria" pitchFamily="18" charset="0"/>
                <a:ea typeface="Cambria" pitchFamily="18" charset="0"/>
              </a:rPr>
              <a:t>is moving of an object about an angle. Movement can be anticlockwise or clockwise. 3D rotation is complex as compared to the 2D rotation. For 2D we describe the angle of rotation, but for a 3D angle of rotation and axis of rotation are required. The axis can be either x or y or z.</a:t>
            </a:r>
            <a:endParaRPr lang="en-IN" sz="1600" dirty="0">
              <a:solidFill>
                <a:schemeClr val="tx1"/>
              </a:solidFill>
              <a:latin typeface="Cambria" pitchFamily="18" charset="0"/>
              <a:ea typeface="Cambria" pitchFamily="18" charset="0"/>
            </a:endParaRPr>
          </a:p>
          <a:p>
            <a:pPr algn="just">
              <a:lnSpc>
                <a:spcPct val="150000"/>
              </a:lnSpc>
              <a:spcBef>
                <a:spcPts val="0"/>
              </a:spcBef>
            </a:pPr>
            <a:r>
              <a:rPr lang="en-US" sz="1600" dirty="0" smtClean="0">
                <a:solidFill>
                  <a:schemeClr val="tx1"/>
                </a:solidFill>
                <a:latin typeface="Cambria" pitchFamily="18" charset="0"/>
                <a:ea typeface="Cambria" pitchFamily="18" charset="0"/>
              </a:rPr>
              <a:t>	</a:t>
            </a:r>
            <a:endParaRPr lang="en-IN" sz="1800" b="1" dirty="0" smtClean="0">
              <a:solidFill>
                <a:schemeClr val="accent2"/>
              </a:solidFill>
              <a:latin typeface="Cambria" pitchFamily="18" charset="0"/>
            </a:endParaRPr>
          </a:p>
          <a:p>
            <a:pPr algn="l"/>
            <a:endParaRPr lang="en-IN" sz="1800" b="1" dirty="0">
              <a:solidFill>
                <a:schemeClr val="accent2"/>
              </a:solidFill>
              <a:latin typeface="Cambria" pitchFamily="18" charset="0"/>
            </a:endParaRPr>
          </a:p>
          <a:p>
            <a:pPr algn="just">
              <a:lnSpc>
                <a:spcPct val="150000"/>
              </a:lnSpc>
              <a:spcBef>
                <a:spcPts val="0"/>
              </a:spcBef>
            </a:pPr>
            <a:r>
              <a:rPr lang="en-US" sz="1600" dirty="0" smtClean="0">
                <a:solidFill>
                  <a:schemeClr val="tx1"/>
                </a:solidFill>
                <a:latin typeface="Cambria" pitchFamily="18" charset="0"/>
                <a:ea typeface="Cambria" pitchFamily="18" charset="0"/>
              </a:rPr>
              <a:t>	</a:t>
            </a:r>
            <a:r>
              <a:rPr lang="en-US" sz="1800" dirty="0" smtClean="0"/>
              <a:t>	</a:t>
            </a:r>
            <a:endParaRPr lang="en-US" sz="1600" dirty="0" smtClean="0">
              <a:solidFill>
                <a:schemeClr val="tx1"/>
              </a:solidFill>
              <a:latin typeface="Cambria" pitchFamily="18" charset="0"/>
              <a:ea typeface="Cambria" pitchFamily="18" charset="0"/>
            </a:endParaRPr>
          </a:p>
        </p:txBody>
      </p:sp>
      <p:pic>
        <p:nvPicPr>
          <p:cNvPr id="9222" name="Picture 6" descr="C:\Users\hp\Desktop\computer-graphics-3d-rotation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590800"/>
            <a:ext cx="4260153" cy="2362200"/>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descr="C:\Users\hp\Desktop\computer-graphics-3d-rotation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0771" y="2487646"/>
            <a:ext cx="3676029" cy="2568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0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fontAlgn="base"/>
            <a:r>
              <a:rPr lang="en-US" dirty="0"/>
              <a:t>3D Rotation</a:t>
            </a:r>
          </a:p>
          <a:p>
            <a:pPr fontAlgn="base"/>
            <a:r>
              <a:rPr lang="en-US" dirty="0"/>
              <a:t>In 2D rotation we perform rotation about a point. It is called pivot point. While for 3D Rotation we need an axis of rotation. It may be any principal coordinate axes. However, we may perform rotation about any line. We also need an angle of rotation. We can perform rotation in clockwise or counter-clockwise rotation. For counter-clockwise rotation, angle is taken as positive. While for clockwise rotation, angle of rotation is taken as negative.</a:t>
            </a:r>
          </a:p>
          <a:p>
            <a:endParaRPr lang="en-IN" dirty="0"/>
          </a:p>
        </p:txBody>
      </p:sp>
    </p:spTree>
    <p:extLst>
      <p:ext uri="{BB962C8B-B14F-4D97-AF65-F5344CB8AC3E}">
        <p14:creationId xmlns:p14="http://schemas.microsoft.com/office/powerpoint/2010/main" val="333165491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4" name="Picture 2" descr="3D Transformation in Computer Graphic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0848" y="1974374"/>
            <a:ext cx="6242304" cy="4053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4468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7170" name="Picture 2" descr="https://www.gatevidyalay.com/wp-content/uploads/2019/09/3D-Rotation-Matrix-in-Computer-Graphics-X-Axis-Rotation-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365126"/>
            <a:ext cx="4010025" cy="314007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www.gatevidyalay.com/wp-content/uploads/2019/09/3D-Rotation-Matrix-in-Computer-Graphics-Y-Axis-Rotatio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372" y="355294"/>
            <a:ext cx="4183627" cy="314990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s://www.gatevidyalay.com/wp-content/uploads/2019/09/3D-Rotation-Matrix-in-Computer-Graphics-Z-Axis-Rot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3505200"/>
            <a:ext cx="5711825"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17280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n-US" dirty="0"/>
              <a:t>Given a homogeneous point (1, 2, 3). Apply rotation 90 degree towards X, Y and Z axis and find out the new coordinate points.</a:t>
            </a:r>
            <a:br>
              <a:rPr lang="en-US" dirty="0"/>
            </a:br>
            <a:r>
              <a:rPr lang="en-US" dirty="0"/>
              <a:t> </a:t>
            </a:r>
            <a:br>
              <a:rPr lang="en-US" dirty="0"/>
            </a:br>
            <a:endParaRPr lang="en-IN" dirty="0"/>
          </a:p>
        </p:txBody>
      </p:sp>
      <p:sp>
        <p:nvSpPr>
          <p:cNvPr id="3" name="Content Placeholder 2"/>
          <p:cNvSpPr>
            <a:spLocks noGrp="1"/>
          </p:cNvSpPr>
          <p:nvPr>
            <p:ph idx="1"/>
          </p:nvPr>
        </p:nvSpPr>
        <p:spPr/>
        <p:txBody>
          <a:bodyPr/>
          <a:lstStyle/>
          <a:p>
            <a:pPr fontAlgn="base"/>
            <a:r>
              <a:rPr lang="en-US" b="1" u="sng" dirty="0"/>
              <a:t>Solution-</a:t>
            </a:r>
            <a:endParaRPr lang="en-US" b="1" dirty="0"/>
          </a:p>
          <a:p>
            <a:pPr fontAlgn="base"/>
            <a:r>
              <a:rPr lang="en-US" dirty="0"/>
              <a:t> </a:t>
            </a:r>
          </a:p>
          <a:p>
            <a:pPr fontAlgn="base"/>
            <a:r>
              <a:rPr lang="en-US" dirty="0"/>
              <a:t>Given-</a:t>
            </a:r>
          </a:p>
          <a:p>
            <a:pPr fontAlgn="base"/>
            <a:r>
              <a:rPr lang="en-US" dirty="0"/>
              <a:t>Old coordinates = (</a:t>
            </a:r>
            <a:r>
              <a:rPr lang="en-US" dirty="0" err="1"/>
              <a:t>X</a:t>
            </a:r>
            <a:r>
              <a:rPr lang="en-US" baseline="-25000" dirty="0" err="1"/>
              <a:t>old</a:t>
            </a:r>
            <a:r>
              <a:rPr lang="en-US" dirty="0"/>
              <a:t>, </a:t>
            </a:r>
            <a:r>
              <a:rPr lang="en-US" dirty="0" err="1"/>
              <a:t>Y</a:t>
            </a:r>
            <a:r>
              <a:rPr lang="en-US" baseline="-25000" dirty="0" err="1"/>
              <a:t>old</a:t>
            </a:r>
            <a:r>
              <a:rPr lang="en-US" dirty="0"/>
              <a:t>, </a:t>
            </a:r>
            <a:r>
              <a:rPr lang="en-US" dirty="0" err="1"/>
              <a:t>Z</a:t>
            </a:r>
            <a:r>
              <a:rPr lang="en-US" baseline="-25000" dirty="0" err="1"/>
              <a:t>old</a:t>
            </a:r>
            <a:r>
              <a:rPr lang="en-US" dirty="0"/>
              <a:t>) = (1, 2, 3)</a:t>
            </a:r>
          </a:p>
          <a:p>
            <a:pPr fontAlgn="base"/>
            <a:r>
              <a:rPr lang="en-US" dirty="0"/>
              <a:t>Rotation angle = θ = 90º</a:t>
            </a:r>
          </a:p>
          <a:p>
            <a:endParaRPr lang="en-IN" dirty="0"/>
          </a:p>
        </p:txBody>
      </p:sp>
    </p:spTree>
    <p:extLst>
      <p:ext uri="{BB962C8B-B14F-4D97-AF65-F5344CB8AC3E}">
        <p14:creationId xmlns:p14="http://schemas.microsoft.com/office/powerpoint/2010/main" val="34312600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825625"/>
            <a:ext cx="8515350" cy="4351338"/>
          </a:xfrm>
        </p:spPr>
        <p:txBody>
          <a:bodyPr>
            <a:normAutofit/>
          </a:bodyPr>
          <a:lstStyle/>
          <a:p>
            <a:pPr fontAlgn="base"/>
            <a:r>
              <a:rPr lang="en-US" b="1" u="sng" dirty="0"/>
              <a:t>For X-Axis Rotation-</a:t>
            </a:r>
            <a:endParaRPr lang="en-US" b="1" dirty="0"/>
          </a:p>
          <a:p>
            <a:pPr fontAlgn="base"/>
            <a:r>
              <a:rPr lang="en-US" dirty="0"/>
              <a:t> </a:t>
            </a:r>
          </a:p>
          <a:p>
            <a:pPr fontAlgn="base"/>
            <a:r>
              <a:rPr lang="en-US" dirty="0"/>
              <a:t>Let the new coordinates after rotation = (</a:t>
            </a:r>
            <a:r>
              <a:rPr lang="en-US" dirty="0" err="1"/>
              <a:t>X</a:t>
            </a:r>
            <a:r>
              <a:rPr lang="en-US" baseline="-25000" dirty="0" err="1"/>
              <a:t>new</a:t>
            </a:r>
            <a:r>
              <a:rPr lang="en-US" dirty="0"/>
              <a:t>, </a:t>
            </a:r>
            <a:r>
              <a:rPr lang="en-US" dirty="0" err="1"/>
              <a:t>Y</a:t>
            </a:r>
            <a:r>
              <a:rPr lang="en-US" baseline="-25000" dirty="0" err="1"/>
              <a:t>new</a:t>
            </a:r>
            <a:r>
              <a:rPr lang="en-US" dirty="0"/>
              <a:t>, </a:t>
            </a:r>
            <a:r>
              <a:rPr lang="en-US" dirty="0" err="1"/>
              <a:t>Z</a:t>
            </a:r>
            <a:r>
              <a:rPr lang="en-US" baseline="-25000" dirty="0" err="1"/>
              <a:t>new</a:t>
            </a:r>
            <a:r>
              <a:rPr lang="en-US" dirty="0"/>
              <a:t>).</a:t>
            </a:r>
          </a:p>
          <a:p>
            <a:pPr fontAlgn="base"/>
            <a:r>
              <a:rPr lang="en-US" dirty="0"/>
              <a:t> </a:t>
            </a:r>
          </a:p>
          <a:p>
            <a:pPr fontAlgn="base"/>
            <a:r>
              <a:rPr lang="en-US" dirty="0"/>
              <a:t>Applying the rotation equations, we have-</a:t>
            </a:r>
          </a:p>
          <a:p>
            <a:pPr fontAlgn="base"/>
            <a:r>
              <a:rPr lang="en-US" dirty="0" err="1"/>
              <a:t>X</a:t>
            </a:r>
            <a:r>
              <a:rPr lang="en-US" baseline="-25000" dirty="0" err="1"/>
              <a:t>new</a:t>
            </a:r>
            <a:r>
              <a:rPr lang="en-US" dirty="0"/>
              <a:t> = </a:t>
            </a:r>
            <a:r>
              <a:rPr lang="en-US" dirty="0" err="1"/>
              <a:t>X</a:t>
            </a:r>
            <a:r>
              <a:rPr lang="en-US" baseline="-25000" dirty="0" err="1"/>
              <a:t>old</a:t>
            </a:r>
            <a:r>
              <a:rPr lang="en-US" dirty="0"/>
              <a:t> = 1</a:t>
            </a:r>
          </a:p>
          <a:p>
            <a:pPr fontAlgn="base"/>
            <a:r>
              <a:rPr lang="en-US" dirty="0" err="1"/>
              <a:t>Y</a:t>
            </a:r>
            <a:r>
              <a:rPr lang="en-US" baseline="-25000" dirty="0" err="1"/>
              <a:t>new</a:t>
            </a:r>
            <a:r>
              <a:rPr lang="en-US" dirty="0"/>
              <a:t> = </a:t>
            </a:r>
            <a:r>
              <a:rPr lang="en-US" dirty="0" err="1"/>
              <a:t>Y</a:t>
            </a:r>
            <a:r>
              <a:rPr lang="en-US" baseline="-25000" dirty="0" err="1"/>
              <a:t>old</a:t>
            </a:r>
            <a:r>
              <a:rPr lang="en-US" dirty="0"/>
              <a:t> x </a:t>
            </a:r>
            <a:r>
              <a:rPr lang="en-US" dirty="0" err="1"/>
              <a:t>cosθ</a:t>
            </a:r>
            <a:r>
              <a:rPr lang="en-US" dirty="0"/>
              <a:t> – </a:t>
            </a:r>
            <a:r>
              <a:rPr lang="en-US" dirty="0" err="1"/>
              <a:t>Z</a:t>
            </a:r>
            <a:r>
              <a:rPr lang="en-US" baseline="-25000" dirty="0" err="1"/>
              <a:t>old</a:t>
            </a:r>
            <a:r>
              <a:rPr lang="en-US" dirty="0"/>
              <a:t> x </a:t>
            </a:r>
            <a:r>
              <a:rPr lang="en-US" dirty="0" err="1"/>
              <a:t>sinθ</a:t>
            </a:r>
            <a:r>
              <a:rPr lang="en-US" dirty="0"/>
              <a:t> = 2 x cos90° – 3 x sin90° = 2 x 0 – 3 x 1 = -3</a:t>
            </a:r>
          </a:p>
          <a:p>
            <a:pPr fontAlgn="base"/>
            <a:r>
              <a:rPr lang="en-US" dirty="0" err="1"/>
              <a:t>Z</a:t>
            </a:r>
            <a:r>
              <a:rPr lang="en-US" baseline="-25000" dirty="0" err="1"/>
              <a:t>new</a:t>
            </a:r>
            <a:r>
              <a:rPr lang="en-US" dirty="0"/>
              <a:t> = </a:t>
            </a:r>
            <a:r>
              <a:rPr lang="en-US" dirty="0" err="1"/>
              <a:t>Y</a:t>
            </a:r>
            <a:r>
              <a:rPr lang="en-US" baseline="-25000" dirty="0" err="1"/>
              <a:t>old</a:t>
            </a:r>
            <a:r>
              <a:rPr lang="en-US" dirty="0"/>
              <a:t> x </a:t>
            </a:r>
            <a:r>
              <a:rPr lang="en-US" dirty="0" err="1"/>
              <a:t>sinθ</a:t>
            </a:r>
            <a:r>
              <a:rPr lang="en-US" dirty="0"/>
              <a:t> + </a:t>
            </a:r>
            <a:r>
              <a:rPr lang="en-US" dirty="0" err="1"/>
              <a:t>Z</a:t>
            </a:r>
            <a:r>
              <a:rPr lang="en-US" baseline="-25000" dirty="0" err="1"/>
              <a:t>old</a:t>
            </a:r>
            <a:r>
              <a:rPr lang="en-US" dirty="0"/>
              <a:t> x </a:t>
            </a:r>
            <a:r>
              <a:rPr lang="en-US" dirty="0" err="1"/>
              <a:t>cosθ</a:t>
            </a:r>
            <a:r>
              <a:rPr lang="en-US" dirty="0"/>
              <a:t> = 2 x sin90° + 3 x cos90° = 2 x 1 + 3 x 0 = 2</a:t>
            </a:r>
          </a:p>
          <a:p>
            <a:pPr fontAlgn="base"/>
            <a:r>
              <a:rPr lang="en-US" dirty="0"/>
              <a:t> </a:t>
            </a:r>
          </a:p>
          <a:p>
            <a:pPr fontAlgn="base"/>
            <a:r>
              <a:rPr lang="en-US" dirty="0"/>
              <a:t>Thus, New coordinates after rotation = (1, -3, 2).</a:t>
            </a:r>
          </a:p>
          <a:p>
            <a:endParaRPr lang="en-IN" dirty="0"/>
          </a:p>
        </p:txBody>
      </p:sp>
    </p:spTree>
    <p:extLst>
      <p:ext uri="{BB962C8B-B14F-4D97-AF65-F5344CB8AC3E}">
        <p14:creationId xmlns:p14="http://schemas.microsoft.com/office/powerpoint/2010/main" val="23893757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fontAlgn="base"/>
            <a:r>
              <a:rPr lang="en-IN" b="1" u="sng" dirty="0"/>
              <a:t>For Y-Axis Rotation-</a:t>
            </a:r>
            <a:endParaRPr lang="en-IN" b="1" dirty="0"/>
          </a:p>
          <a:p>
            <a:pPr fontAlgn="base"/>
            <a:r>
              <a:rPr lang="en-IN" dirty="0"/>
              <a:t> </a:t>
            </a:r>
          </a:p>
          <a:p>
            <a:pPr fontAlgn="base"/>
            <a:r>
              <a:rPr lang="en-IN" dirty="0"/>
              <a:t>Let the new coordinates after rotation = (</a:t>
            </a:r>
            <a:r>
              <a:rPr lang="en-IN" dirty="0" err="1"/>
              <a:t>X</a:t>
            </a:r>
            <a:r>
              <a:rPr lang="en-IN" baseline="-25000" dirty="0" err="1"/>
              <a:t>new</a:t>
            </a:r>
            <a:r>
              <a:rPr lang="en-IN" dirty="0"/>
              <a:t>, </a:t>
            </a:r>
            <a:r>
              <a:rPr lang="en-IN" dirty="0" err="1"/>
              <a:t>Y</a:t>
            </a:r>
            <a:r>
              <a:rPr lang="en-IN" baseline="-25000" dirty="0" err="1"/>
              <a:t>new</a:t>
            </a:r>
            <a:r>
              <a:rPr lang="en-IN" dirty="0"/>
              <a:t>, </a:t>
            </a:r>
            <a:r>
              <a:rPr lang="en-IN" dirty="0" err="1"/>
              <a:t>Z</a:t>
            </a:r>
            <a:r>
              <a:rPr lang="en-IN" baseline="-25000" dirty="0" err="1"/>
              <a:t>new</a:t>
            </a:r>
            <a:r>
              <a:rPr lang="en-IN" dirty="0"/>
              <a:t>).</a:t>
            </a:r>
          </a:p>
          <a:p>
            <a:pPr fontAlgn="base"/>
            <a:r>
              <a:rPr lang="en-IN" dirty="0"/>
              <a:t> </a:t>
            </a:r>
          </a:p>
          <a:p>
            <a:pPr fontAlgn="base"/>
            <a:r>
              <a:rPr lang="en-IN" dirty="0"/>
              <a:t>Applying the rotation equations, we have-</a:t>
            </a:r>
          </a:p>
          <a:p>
            <a:pPr fontAlgn="base"/>
            <a:r>
              <a:rPr lang="en-IN" dirty="0" err="1"/>
              <a:t>X</a:t>
            </a:r>
            <a:r>
              <a:rPr lang="en-IN" baseline="-25000" dirty="0" err="1"/>
              <a:t>new</a:t>
            </a:r>
            <a:r>
              <a:rPr lang="en-IN" dirty="0"/>
              <a:t> = </a:t>
            </a:r>
            <a:r>
              <a:rPr lang="en-IN" dirty="0" err="1"/>
              <a:t>Z</a:t>
            </a:r>
            <a:r>
              <a:rPr lang="en-IN" baseline="-25000" dirty="0" err="1"/>
              <a:t>old</a:t>
            </a:r>
            <a:r>
              <a:rPr lang="en-IN" dirty="0"/>
              <a:t> x sin</a:t>
            </a:r>
            <a:r>
              <a:rPr lang="el-GR" dirty="0"/>
              <a:t>θ + </a:t>
            </a:r>
            <a:r>
              <a:rPr lang="en-IN" dirty="0" err="1"/>
              <a:t>X</a:t>
            </a:r>
            <a:r>
              <a:rPr lang="en-IN" baseline="-25000" dirty="0" err="1"/>
              <a:t>old</a:t>
            </a:r>
            <a:r>
              <a:rPr lang="en-IN" dirty="0"/>
              <a:t> x cos</a:t>
            </a:r>
            <a:r>
              <a:rPr lang="el-GR" dirty="0"/>
              <a:t>θ = 3 </a:t>
            </a:r>
            <a:r>
              <a:rPr lang="en-IN" dirty="0"/>
              <a:t>x sin90° + 1 x cos90° = 3 x 1 + 1 x 0 = 3</a:t>
            </a:r>
          </a:p>
          <a:p>
            <a:pPr fontAlgn="base"/>
            <a:r>
              <a:rPr lang="en-IN" dirty="0" err="1"/>
              <a:t>Y</a:t>
            </a:r>
            <a:r>
              <a:rPr lang="en-IN" baseline="-25000" dirty="0" err="1"/>
              <a:t>new</a:t>
            </a:r>
            <a:r>
              <a:rPr lang="en-IN" dirty="0"/>
              <a:t> = </a:t>
            </a:r>
            <a:r>
              <a:rPr lang="en-IN" dirty="0" err="1"/>
              <a:t>Y</a:t>
            </a:r>
            <a:r>
              <a:rPr lang="en-IN" baseline="-25000" dirty="0" err="1"/>
              <a:t>old</a:t>
            </a:r>
            <a:r>
              <a:rPr lang="en-IN" dirty="0"/>
              <a:t> = 2</a:t>
            </a:r>
          </a:p>
          <a:p>
            <a:pPr fontAlgn="base"/>
            <a:r>
              <a:rPr lang="en-IN" dirty="0" err="1"/>
              <a:t>Z</a:t>
            </a:r>
            <a:r>
              <a:rPr lang="en-IN" baseline="-25000" dirty="0" err="1"/>
              <a:t>new</a:t>
            </a:r>
            <a:r>
              <a:rPr lang="en-IN" dirty="0"/>
              <a:t> = </a:t>
            </a:r>
            <a:r>
              <a:rPr lang="en-IN" dirty="0" err="1"/>
              <a:t>Y</a:t>
            </a:r>
            <a:r>
              <a:rPr lang="en-IN" baseline="-25000" dirty="0" err="1"/>
              <a:t>old</a:t>
            </a:r>
            <a:r>
              <a:rPr lang="en-IN" dirty="0"/>
              <a:t> x cos</a:t>
            </a:r>
            <a:r>
              <a:rPr lang="el-GR" dirty="0"/>
              <a:t>θ – </a:t>
            </a:r>
            <a:r>
              <a:rPr lang="en-IN" dirty="0" err="1"/>
              <a:t>X</a:t>
            </a:r>
            <a:r>
              <a:rPr lang="en-IN" baseline="-25000" dirty="0" err="1"/>
              <a:t>old</a:t>
            </a:r>
            <a:r>
              <a:rPr lang="en-IN" dirty="0"/>
              <a:t> x sin</a:t>
            </a:r>
            <a:r>
              <a:rPr lang="el-GR" dirty="0"/>
              <a:t>θ = 2 </a:t>
            </a:r>
            <a:r>
              <a:rPr lang="en-IN" dirty="0"/>
              <a:t>x cos90° – 1 x sin90° = 2 x 0 – 1 x 1 = -1</a:t>
            </a:r>
          </a:p>
          <a:p>
            <a:pPr fontAlgn="base"/>
            <a:r>
              <a:rPr lang="en-IN" dirty="0"/>
              <a:t> </a:t>
            </a:r>
          </a:p>
          <a:p>
            <a:pPr fontAlgn="base"/>
            <a:r>
              <a:rPr lang="en-IN" dirty="0"/>
              <a:t>Thus, New coordinates after rotation = (3, 2, -1).</a:t>
            </a:r>
          </a:p>
          <a:p>
            <a:pPr fontAlgn="base"/>
            <a:r>
              <a:rPr lang="en-IN" dirty="0"/>
              <a:t> </a:t>
            </a:r>
          </a:p>
          <a:p>
            <a:endParaRPr lang="en-IN" dirty="0"/>
          </a:p>
        </p:txBody>
      </p:sp>
    </p:spTree>
    <p:extLst>
      <p:ext uri="{BB962C8B-B14F-4D97-AF65-F5344CB8AC3E}">
        <p14:creationId xmlns:p14="http://schemas.microsoft.com/office/powerpoint/2010/main" val="2081658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fontAlgn="base"/>
            <a:r>
              <a:rPr lang="en-US" dirty="0"/>
              <a:t>Basic Transformations 2D Translation is a rigid-body transformation that moves objects without deformation. To translate a t Line we translate line endpoints one by one.</a:t>
            </a:r>
          </a:p>
          <a:p>
            <a:pPr fontAlgn="base"/>
            <a:r>
              <a:rPr lang="en-US" dirty="0"/>
              <a:t>However, Polygons are translated by adding the translation vector to the coordinate position of each vertex and we redraw the polygon.</a:t>
            </a:r>
          </a:p>
          <a:p>
            <a:pPr fontAlgn="base"/>
            <a:r>
              <a:rPr lang="en-US" dirty="0"/>
              <a:t>To translate a circle or </a:t>
            </a:r>
            <a:r>
              <a:rPr lang="en-US" dirty="0">
                <a:hlinkClick r:id="rId2"/>
              </a:rPr>
              <a:t>ellipse</a:t>
            </a:r>
            <a:r>
              <a:rPr lang="en-US" dirty="0"/>
              <a:t>, we translate the center and redraw.</a:t>
            </a:r>
          </a:p>
        </p:txBody>
      </p:sp>
    </p:spTree>
    <p:extLst>
      <p:ext uri="{BB962C8B-B14F-4D97-AF65-F5344CB8AC3E}">
        <p14:creationId xmlns:p14="http://schemas.microsoft.com/office/powerpoint/2010/main" val="269711519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25625"/>
            <a:ext cx="8515350" cy="4351338"/>
          </a:xfrm>
        </p:spPr>
        <p:txBody>
          <a:bodyPr>
            <a:normAutofit/>
          </a:bodyPr>
          <a:lstStyle/>
          <a:p>
            <a:pPr fontAlgn="base"/>
            <a:r>
              <a:rPr lang="en-IN" b="1" u="sng" dirty="0"/>
              <a:t>For Z-Axis Rotation-</a:t>
            </a:r>
            <a:endParaRPr lang="en-IN" b="1" dirty="0"/>
          </a:p>
          <a:p>
            <a:pPr fontAlgn="base"/>
            <a:r>
              <a:rPr lang="en-IN" dirty="0"/>
              <a:t> </a:t>
            </a:r>
          </a:p>
          <a:p>
            <a:pPr fontAlgn="base"/>
            <a:r>
              <a:rPr lang="en-IN" dirty="0"/>
              <a:t>Let the new coordinates after rotation = (</a:t>
            </a:r>
            <a:r>
              <a:rPr lang="en-IN" dirty="0" err="1"/>
              <a:t>X</a:t>
            </a:r>
            <a:r>
              <a:rPr lang="en-IN" baseline="-25000" dirty="0" err="1"/>
              <a:t>new</a:t>
            </a:r>
            <a:r>
              <a:rPr lang="en-IN" dirty="0"/>
              <a:t>, </a:t>
            </a:r>
            <a:r>
              <a:rPr lang="en-IN" dirty="0" err="1"/>
              <a:t>Y</a:t>
            </a:r>
            <a:r>
              <a:rPr lang="en-IN" baseline="-25000" dirty="0" err="1"/>
              <a:t>new</a:t>
            </a:r>
            <a:r>
              <a:rPr lang="en-IN" dirty="0"/>
              <a:t>, </a:t>
            </a:r>
            <a:r>
              <a:rPr lang="en-IN" dirty="0" err="1"/>
              <a:t>Z</a:t>
            </a:r>
            <a:r>
              <a:rPr lang="en-IN" baseline="-25000" dirty="0" err="1"/>
              <a:t>new</a:t>
            </a:r>
            <a:r>
              <a:rPr lang="en-IN" dirty="0"/>
              <a:t>).</a:t>
            </a:r>
          </a:p>
          <a:p>
            <a:pPr fontAlgn="base"/>
            <a:r>
              <a:rPr lang="en-IN" dirty="0"/>
              <a:t> </a:t>
            </a:r>
          </a:p>
          <a:p>
            <a:pPr fontAlgn="base"/>
            <a:r>
              <a:rPr lang="en-IN" dirty="0"/>
              <a:t>Applying the rotation equations, we have-</a:t>
            </a:r>
          </a:p>
          <a:p>
            <a:pPr fontAlgn="base"/>
            <a:r>
              <a:rPr lang="en-IN" dirty="0" err="1"/>
              <a:t>X</a:t>
            </a:r>
            <a:r>
              <a:rPr lang="en-IN" baseline="-25000" dirty="0" err="1"/>
              <a:t>new</a:t>
            </a:r>
            <a:r>
              <a:rPr lang="en-IN" dirty="0"/>
              <a:t> = </a:t>
            </a:r>
            <a:r>
              <a:rPr lang="en-IN" dirty="0" err="1"/>
              <a:t>X</a:t>
            </a:r>
            <a:r>
              <a:rPr lang="en-IN" baseline="-25000" dirty="0" err="1"/>
              <a:t>old</a:t>
            </a:r>
            <a:r>
              <a:rPr lang="en-IN" dirty="0"/>
              <a:t> x cos</a:t>
            </a:r>
            <a:r>
              <a:rPr lang="el-GR" dirty="0"/>
              <a:t>θ – </a:t>
            </a:r>
            <a:r>
              <a:rPr lang="en-IN" dirty="0" err="1"/>
              <a:t>Y</a:t>
            </a:r>
            <a:r>
              <a:rPr lang="en-IN" baseline="-25000" dirty="0" err="1"/>
              <a:t>old</a:t>
            </a:r>
            <a:r>
              <a:rPr lang="en-IN" dirty="0"/>
              <a:t> x sin</a:t>
            </a:r>
            <a:r>
              <a:rPr lang="el-GR" dirty="0"/>
              <a:t>θ = 1 </a:t>
            </a:r>
            <a:r>
              <a:rPr lang="en-IN" dirty="0"/>
              <a:t>x cos90° – 2 x sin90° = 1 x 0 – 2 x 1 = -2</a:t>
            </a:r>
          </a:p>
          <a:p>
            <a:pPr fontAlgn="base"/>
            <a:r>
              <a:rPr lang="en-IN" dirty="0" err="1"/>
              <a:t>Y</a:t>
            </a:r>
            <a:r>
              <a:rPr lang="en-IN" baseline="-25000" dirty="0" err="1"/>
              <a:t>new</a:t>
            </a:r>
            <a:r>
              <a:rPr lang="en-IN" dirty="0"/>
              <a:t> = </a:t>
            </a:r>
            <a:r>
              <a:rPr lang="en-IN" dirty="0" err="1"/>
              <a:t>X</a:t>
            </a:r>
            <a:r>
              <a:rPr lang="en-IN" baseline="-25000" dirty="0" err="1"/>
              <a:t>old</a:t>
            </a:r>
            <a:r>
              <a:rPr lang="en-IN" dirty="0"/>
              <a:t> x sin</a:t>
            </a:r>
            <a:r>
              <a:rPr lang="el-GR" dirty="0"/>
              <a:t>θ + </a:t>
            </a:r>
            <a:r>
              <a:rPr lang="en-IN" dirty="0" err="1"/>
              <a:t>Y</a:t>
            </a:r>
            <a:r>
              <a:rPr lang="en-IN" baseline="-25000" dirty="0" err="1"/>
              <a:t>old</a:t>
            </a:r>
            <a:r>
              <a:rPr lang="en-IN" dirty="0"/>
              <a:t> x cos</a:t>
            </a:r>
            <a:r>
              <a:rPr lang="el-GR" dirty="0"/>
              <a:t>θ = 1 </a:t>
            </a:r>
            <a:r>
              <a:rPr lang="en-IN" dirty="0"/>
              <a:t>x sin90° + 2 x cos90° = 1 x 1 + 2 x 0 = 1</a:t>
            </a:r>
          </a:p>
          <a:p>
            <a:pPr fontAlgn="base"/>
            <a:r>
              <a:rPr lang="en-IN" dirty="0" err="1"/>
              <a:t>Z</a:t>
            </a:r>
            <a:r>
              <a:rPr lang="en-IN" baseline="-25000" dirty="0" err="1"/>
              <a:t>new</a:t>
            </a:r>
            <a:r>
              <a:rPr lang="en-IN" dirty="0"/>
              <a:t> = </a:t>
            </a:r>
            <a:r>
              <a:rPr lang="en-IN" dirty="0" err="1"/>
              <a:t>Z</a:t>
            </a:r>
            <a:r>
              <a:rPr lang="en-IN" baseline="-25000" dirty="0" err="1"/>
              <a:t>old</a:t>
            </a:r>
            <a:r>
              <a:rPr lang="en-IN" dirty="0"/>
              <a:t> = 3</a:t>
            </a:r>
          </a:p>
          <a:p>
            <a:pPr fontAlgn="base"/>
            <a:r>
              <a:rPr lang="en-IN" dirty="0"/>
              <a:t> </a:t>
            </a:r>
          </a:p>
          <a:p>
            <a:r>
              <a:rPr lang="en-US" dirty="0"/>
              <a:t>Thus, New coordinates after rotation = (-2, 1, 3).</a:t>
            </a:r>
            <a:endParaRPr lang="en-IN" dirty="0"/>
          </a:p>
        </p:txBody>
      </p:sp>
    </p:spTree>
    <p:extLst>
      <p:ext uri="{BB962C8B-B14F-4D97-AF65-F5344CB8AC3E}">
        <p14:creationId xmlns:p14="http://schemas.microsoft.com/office/powerpoint/2010/main" val="24493268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Reflection</a:t>
            </a:r>
            <a:br>
              <a:rPr lang="en-US" dirty="0"/>
            </a:br>
            <a:endParaRPr lang="en-IN" dirty="0"/>
          </a:p>
        </p:txBody>
      </p:sp>
      <p:sp>
        <p:nvSpPr>
          <p:cNvPr id="3" name="Content Placeholder 2"/>
          <p:cNvSpPr>
            <a:spLocks noGrp="1"/>
          </p:cNvSpPr>
          <p:nvPr>
            <p:ph idx="1"/>
          </p:nvPr>
        </p:nvSpPr>
        <p:spPr/>
        <p:txBody>
          <a:bodyPr/>
          <a:lstStyle/>
          <a:p>
            <a:pPr fontAlgn="base"/>
            <a:r>
              <a:rPr lang="en-US" dirty="0" smtClean="0"/>
              <a:t>3D </a:t>
            </a:r>
            <a:r>
              <a:rPr lang="en-US" dirty="0"/>
              <a:t>Reflection is also an useful 3D Transformation in Computer Graphics. We can perform 3D Reflection along with a plane.</a:t>
            </a:r>
          </a:p>
          <a:p>
            <a:endParaRPr lang="en-IN" dirty="0"/>
          </a:p>
        </p:txBody>
      </p:sp>
    </p:spTree>
    <p:extLst>
      <p:ext uri="{BB962C8B-B14F-4D97-AF65-F5344CB8AC3E}">
        <p14:creationId xmlns:p14="http://schemas.microsoft.com/office/powerpoint/2010/main" val="16962381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098" name="Picture 2" descr="3D Transformation in Computer Graphic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0848" y="2282222"/>
            <a:ext cx="6242304" cy="3438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3262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122" name="Picture 2" descr="https://lectureloops.com/wp-content/uploads/2021/03/3dref2-1024x337.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0848" y="2974118"/>
            <a:ext cx="6242304" cy="2054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0919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146" name="Picture 2" descr="https://lectureloops.com/wp-content/uploads/2021/03/3dref3-1024x315.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0848" y="3041174"/>
            <a:ext cx="6242304" cy="192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7631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616074"/>
          </a:xfrm>
        </p:spPr>
        <p:txBody>
          <a:bodyPr>
            <a:normAutofit fontScale="90000"/>
          </a:bodyPr>
          <a:lstStyle/>
          <a:p>
            <a:r>
              <a:rPr lang="en-US" dirty="0"/>
              <a:t>Given a 3D triangle with coordinate points A(3, 4, 1), B(6, 4, 2), C(5, 6, 3). Apply the reflection on the XY plane and find out the new coordinates of the object.</a:t>
            </a:r>
            <a:endParaRPr lang="en-IN" dirty="0"/>
          </a:p>
        </p:txBody>
      </p:sp>
      <p:sp>
        <p:nvSpPr>
          <p:cNvPr id="3" name="Content Placeholder 2"/>
          <p:cNvSpPr>
            <a:spLocks noGrp="1"/>
          </p:cNvSpPr>
          <p:nvPr>
            <p:ph idx="1"/>
          </p:nvPr>
        </p:nvSpPr>
        <p:spPr/>
        <p:txBody>
          <a:bodyPr/>
          <a:lstStyle/>
          <a:p>
            <a:pPr fontAlgn="base"/>
            <a:r>
              <a:rPr lang="en-US" b="1" u="sng" dirty="0"/>
              <a:t>Solution-</a:t>
            </a:r>
            <a:endParaRPr lang="en-US" b="1" dirty="0"/>
          </a:p>
          <a:p>
            <a:pPr fontAlgn="base"/>
            <a:r>
              <a:rPr lang="en-US" dirty="0"/>
              <a:t> </a:t>
            </a:r>
          </a:p>
          <a:p>
            <a:pPr fontAlgn="base"/>
            <a:r>
              <a:rPr lang="en-US" dirty="0"/>
              <a:t>Given-</a:t>
            </a:r>
          </a:p>
          <a:p>
            <a:pPr fontAlgn="base"/>
            <a:r>
              <a:rPr lang="en-US" dirty="0"/>
              <a:t>Old corner coordinates of the triangle = A (3, 4, 1), B(6, 4, 2), C(5, 6, 3)</a:t>
            </a:r>
          </a:p>
          <a:p>
            <a:pPr fontAlgn="base"/>
            <a:r>
              <a:rPr lang="en-US" dirty="0"/>
              <a:t>Reflection has to be taken on the XY plane</a:t>
            </a:r>
          </a:p>
          <a:p>
            <a:pPr fontAlgn="base"/>
            <a:r>
              <a:rPr lang="en-US" dirty="0"/>
              <a:t> </a:t>
            </a:r>
          </a:p>
          <a:p>
            <a:endParaRPr lang="en-IN" dirty="0"/>
          </a:p>
        </p:txBody>
      </p:sp>
    </p:spTree>
    <p:extLst>
      <p:ext uri="{BB962C8B-B14F-4D97-AF65-F5344CB8AC3E}">
        <p14:creationId xmlns:p14="http://schemas.microsoft.com/office/powerpoint/2010/main" val="6768661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457200"/>
            <a:ext cx="7886700" cy="5719763"/>
          </a:xfrm>
        </p:spPr>
        <p:txBody>
          <a:bodyPr/>
          <a:lstStyle/>
          <a:p>
            <a:pPr fontAlgn="base"/>
            <a:r>
              <a:rPr lang="en-US" b="1" u="sng" dirty="0"/>
              <a:t>For Coordinates A(3, 4, 1)</a:t>
            </a:r>
            <a:endParaRPr lang="en-US" b="1" dirty="0"/>
          </a:p>
          <a:p>
            <a:pPr fontAlgn="base"/>
            <a:r>
              <a:rPr lang="en-US" dirty="0"/>
              <a:t> </a:t>
            </a:r>
          </a:p>
          <a:p>
            <a:pPr fontAlgn="base"/>
            <a:r>
              <a:rPr lang="en-US" dirty="0"/>
              <a:t>Let the new coordinates of corner A after reflection = (</a:t>
            </a:r>
            <a:r>
              <a:rPr lang="en-US" dirty="0" err="1"/>
              <a:t>X</a:t>
            </a:r>
            <a:r>
              <a:rPr lang="en-US" baseline="-25000" dirty="0" err="1"/>
              <a:t>new</a:t>
            </a:r>
            <a:r>
              <a:rPr lang="en-US" dirty="0"/>
              <a:t>, </a:t>
            </a:r>
            <a:r>
              <a:rPr lang="en-US" dirty="0" err="1"/>
              <a:t>Y</a:t>
            </a:r>
            <a:r>
              <a:rPr lang="en-US" baseline="-25000" dirty="0" err="1"/>
              <a:t>new</a:t>
            </a:r>
            <a:r>
              <a:rPr lang="en-US" dirty="0"/>
              <a:t>, </a:t>
            </a:r>
            <a:r>
              <a:rPr lang="en-US" dirty="0" err="1"/>
              <a:t>Z</a:t>
            </a:r>
            <a:r>
              <a:rPr lang="en-US" baseline="-25000" dirty="0" err="1"/>
              <a:t>new</a:t>
            </a:r>
            <a:r>
              <a:rPr lang="en-US" dirty="0"/>
              <a:t>).</a:t>
            </a:r>
          </a:p>
          <a:p>
            <a:pPr fontAlgn="base"/>
            <a:r>
              <a:rPr lang="en-US" dirty="0"/>
              <a:t> </a:t>
            </a:r>
          </a:p>
          <a:p>
            <a:pPr fontAlgn="base"/>
            <a:r>
              <a:rPr lang="en-US" dirty="0"/>
              <a:t>Applying the reflection equations, we have-</a:t>
            </a:r>
          </a:p>
          <a:p>
            <a:pPr fontAlgn="base"/>
            <a:r>
              <a:rPr lang="en-US" dirty="0" err="1"/>
              <a:t>X</a:t>
            </a:r>
            <a:r>
              <a:rPr lang="en-US" baseline="-25000" dirty="0" err="1"/>
              <a:t>new</a:t>
            </a:r>
            <a:r>
              <a:rPr lang="en-US" dirty="0"/>
              <a:t> = </a:t>
            </a:r>
            <a:r>
              <a:rPr lang="en-US" dirty="0" err="1"/>
              <a:t>X</a:t>
            </a:r>
            <a:r>
              <a:rPr lang="en-US" baseline="-25000" dirty="0" err="1"/>
              <a:t>old</a:t>
            </a:r>
            <a:r>
              <a:rPr lang="en-US" dirty="0"/>
              <a:t> = 3</a:t>
            </a:r>
          </a:p>
          <a:p>
            <a:pPr fontAlgn="base"/>
            <a:r>
              <a:rPr lang="en-US" dirty="0" err="1"/>
              <a:t>Y</a:t>
            </a:r>
            <a:r>
              <a:rPr lang="en-US" baseline="-25000" dirty="0" err="1"/>
              <a:t>new</a:t>
            </a:r>
            <a:r>
              <a:rPr lang="en-US" dirty="0"/>
              <a:t> = </a:t>
            </a:r>
            <a:r>
              <a:rPr lang="en-US" dirty="0" err="1"/>
              <a:t>Y</a:t>
            </a:r>
            <a:r>
              <a:rPr lang="en-US" baseline="-25000" dirty="0" err="1"/>
              <a:t>old</a:t>
            </a:r>
            <a:r>
              <a:rPr lang="en-US" dirty="0"/>
              <a:t> = 4</a:t>
            </a:r>
          </a:p>
          <a:p>
            <a:pPr fontAlgn="base"/>
            <a:r>
              <a:rPr lang="en-US" dirty="0" err="1"/>
              <a:t>Z</a:t>
            </a:r>
            <a:r>
              <a:rPr lang="en-US" baseline="-25000" dirty="0" err="1"/>
              <a:t>new</a:t>
            </a:r>
            <a:r>
              <a:rPr lang="en-US" dirty="0"/>
              <a:t> = -</a:t>
            </a:r>
            <a:r>
              <a:rPr lang="en-US" dirty="0" err="1"/>
              <a:t>Z</a:t>
            </a:r>
            <a:r>
              <a:rPr lang="en-US" baseline="-25000" dirty="0" err="1"/>
              <a:t>old</a:t>
            </a:r>
            <a:r>
              <a:rPr lang="en-US" dirty="0"/>
              <a:t> = -1</a:t>
            </a:r>
          </a:p>
          <a:p>
            <a:pPr fontAlgn="base"/>
            <a:r>
              <a:rPr lang="en-US" dirty="0"/>
              <a:t> </a:t>
            </a:r>
          </a:p>
          <a:p>
            <a:pPr fontAlgn="base"/>
            <a:r>
              <a:rPr lang="en-US" dirty="0"/>
              <a:t>Thus, New coordinates of corner A after reflection = (3, 4, -1).</a:t>
            </a:r>
          </a:p>
          <a:p>
            <a:endParaRPr lang="en-IN" dirty="0"/>
          </a:p>
        </p:txBody>
      </p:sp>
    </p:spTree>
    <p:extLst>
      <p:ext uri="{BB962C8B-B14F-4D97-AF65-F5344CB8AC3E}">
        <p14:creationId xmlns:p14="http://schemas.microsoft.com/office/powerpoint/2010/main" val="36302251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609600"/>
            <a:ext cx="7886700" cy="5567363"/>
          </a:xfrm>
        </p:spPr>
        <p:txBody>
          <a:bodyPr/>
          <a:lstStyle/>
          <a:p>
            <a:pPr fontAlgn="base"/>
            <a:r>
              <a:rPr lang="en-US" b="1" u="sng" dirty="0"/>
              <a:t>For Coordinates B(6, 4, 2)</a:t>
            </a:r>
            <a:endParaRPr lang="en-US" b="1" dirty="0"/>
          </a:p>
          <a:p>
            <a:pPr fontAlgn="base"/>
            <a:r>
              <a:rPr lang="en-US" dirty="0"/>
              <a:t> </a:t>
            </a:r>
          </a:p>
          <a:p>
            <a:pPr fontAlgn="base"/>
            <a:r>
              <a:rPr lang="en-US" dirty="0"/>
              <a:t>Let the new coordinates of corner B after reflection = (</a:t>
            </a:r>
            <a:r>
              <a:rPr lang="en-US" dirty="0" err="1"/>
              <a:t>X</a:t>
            </a:r>
            <a:r>
              <a:rPr lang="en-US" baseline="-25000" dirty="0" err="1"/>
              <a:t>new</a:t>
            </a:r>
            <a:r>
              <a:rPr lang="en-US" dirty="0"/>
              <a:t>, </a:t>
            </a:r>
            <a:r>
              <a:rPr lang="en-US" dirty="0" err="1"/>
              <a:t>Y</a:t>
            </a:r>
            <a:r>
              <a:rPr lang="en-US" baseline="-25000" dirty="0" err="1"/>
              <a:t>new</a:t>
            </a:r>
            <a:r>
              <a:rPr lang="en-US" dirty="0"/>
              <a:t>, </a:t>
            </a:r>
            <a:r>
              <a:rPr lang="en-US" dirty="0" err="1"/>
              <a:t>Z</a:t>
            </a:r>
            <a:r>
              <a:rPr lang="en-US" baseline="-25000" dirty="0" err="1"/>
              <a:t>new</a:t>
            </a:r>
            <a:r>
              <a:rPr lang="en-US" dirty="0"/>
              <a:t>).</a:t>
            </a:r>
          </a:p>
          <a:p>
            <a:pPr fontAlgn="base"/>
            <a:r>
              <a:rPr lang="en-US" dirty="0"/>
              <a:t> </a:t>
            </a:r>
          </a:p>
          <a:p>
            <a:pPr fontAlgn="base"/>
            <a:r>
              <a:rPr lang="en-US" dirty="0"/>
              <a:t>Applying the reflection equations, we have-</a:t>
            </a:r>
          </a:p>
          <a:p>
            <a:pPr fontAlgn="base"/>
            <a:r>
              <a:rPr lang="en-US" dirty="0" err="1"/>
              <a:t>X</a:t>
            </a:r>
            <a:r>
              <a:rPr lang="en-US" baseline="-25000" dirty="0" err="1"/>
              <a:t>new</a:t>
            </a:r>
            <a:r>
              <a:rPr lang="en-US" dirty="0"/>
              <a:t> = </a:t>
            </a:r>
            <a:r>
              <a:rPr lang="en-US" dirty="0" err="1"/>
              <a:t>X</a:t>
            </a:r>
            <a:r>
              <a:rPr lang="en-US" baseline="-25000" dirty="0" err="1"/>
              <a:t>old</a:t>
            </a:r>
            <a:r>
              <a:rPr lang="en-US" dirty="0"/>
              <a:t> = 6</a:t>
            </a:r>
          </a:p>
          <a:p>
            <a:pPr fontAlgn="base"/>
            <a:r>
              <a:rPr lang="en-US" dirty="0" err="1"/>
              <a:t>Y</a:t>
            </a:r>
            <a:r>
              <a:rPr lang="en-US" baseline="-25000" dirty="0" err="1"/>
              <a:t>new</a:t>
            </a:r>
            <a:r>
              <a:rPr lang="en-US" dirty="0"/>
              <a:t> = </a:t>
            </a:r>
            <a:r>
              <a:rPr lang="en-US" dirty="0" err="1"/>
              <a:t>Y</a:t>
            </a:r>
            <a:r>
              <a:rPr lang="en-US" baseline="-25000" dirty="0" err="1"/>
              <a:t>old</a:t>
            </a:r>
            <a:r>
              <a:rPr lang="en-US" dirty="0"/>
              <a:t> = 4</a:t>
            </a:r>
          </a:p>
          <a:p>
            <a:pPr fontAlgn="base"/>
            <a:r>
              <a:rPr lang="en-US" dirty="0" err="1"/>
              <a:t>Z</a:t>
            </a:r>
            <a:r>
              <a:rPr lang="en-US" baseline="-25000" dirty="0" err="1"/>
              <a:t>new</a:t>
            </a:r>
            <a:r>
              <a:rPr lang="en-US" dirty="0"/>
              <a:t> = -</a:t>
            </a:r>
            <a:r>
              <a:rPr lang="en-US" dirty="0" err="1"/>
              <a:t>Z</a:t>
            </a:r>
            <a:r>
              <a:rPr lang="en-US" baseline="-25000" dirty="0" err="1"/>
              <a:t>old</a:t>
            </a:r>
            <a:r>
              <a:rPr lang="en-US" dirty="0"/>
              <a:t> = -2</a:t>
            </a:r>
          </a:p>
          <a:p>
            <a:pPr fontAlgn="base"/>
            <a:r>
              <a:rPr lang="en-US" dirty="0"/>
              <a:t> </a:t>
            </a:r>
          </a:p>
          <a:p>
            <a:pPr fontAlgn="base"/>
            <a:r>
              <a:rPr lang="en-US" dirty="0"/>
              <a:t>Thus, New coordinates of corner B after reflection = (6, 4, -2).</a:t>
            </a:r>
          </a:p>
        </p:txBody>
      </p:sp>
    </p:spTree>
    <p:extLst>
      <p:ext uri="{BB962C8B-B14F-4D97-AF65-F5344CB8AC3E}">
        <p14:creationId xmlns:p14="http://schemas.microsoft.com/office/powerpoint/2010/main" val="412911991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04800"/>
            <a:ext cx="7886700" cy="5872163"/>
          </a:xfrm>
        </p:spPr>
        <p:txBody>
          <a:bodyPr/>
          <a:lstStyle/>
          <a:p>
            <a:pPr fontAlgn="base"/>
            <a:r>
              <a:rPr lang="en-US" b="1" u="sng" dirty="0"/>
              <a:t>For Coordinates C(5, 6, 3)</a:t>
            </a:r>
            <a:endParaRPr lang="en-US" b="1" dirty="0"/>
          </a:p>
          <a:p>
            <a:pPr fontAlgn="base"/>
            <a:r>
              <a:rPr lang="en-US" dirty="0"/>
              <a:t> </a:t>
            </a:r>
          </a:p>
          <a:p>
            <a:pPr fontAlgn="base"/>
            <a:r>
              <a:rPr lang="en-US" dirty="0"/>
              <a:t>Let the new coordinates of corner C after reflection = (</a:t>
            </a:r>
            <a:r>
              <a:rPr lang="en-US" dirty="0" err="1"/>
              <a:t>X</a:t>
            </a:r>
            <a:r>
              <a:rPr lang="en-US" baseline="-25000" dirty="0" err="1"/>
              <a:t>new</a:t>
            </a:r>
            <a:r>
              <a:rPr lang="en-US" dirty="0"/>
              <a:t>, </a:t>
            </a:r>
            <a:r>
              <a:rPr lang="en-US" dirty="0" err="1"/>
              <a:t>Y</a:t>
            </a:r>
            <a:r>
              <a:rPr lang="en-US" baseline="-25000" dirty="0" err="1"/>
              <a:t>new</a:t>
            </a:r>
            <a:r>
              <a:rPr lang="en-US" dirty="0"/>
              <a:t>, </a:t>
            </a:r>
            <a:r>
              <a:rPr lang="en-US" dirty="0" err="1"/>
              <a:t>Z</a:t>
            </a:r>
            <a:r>
              <a:rPr lang="en-US" baseline="-25000" dirty="0" err="1"/>
              <a:t>new</a:t>
            </a:r>
            <a:r>
              <a:rPr lang="en-US" dirty="0"/>
              <a:t>).</a:t>
            </a:r>
          </a:p>
          <a:p>
            <a:pPr fontAlgn="base"/>
            <a:r>
              <a:rPr lang="en-US" dirty="0"/>
              <a:t> </a:t>
            </a:r>
          </a:p>
          <a:p>
            <a:pPr fontAlgn="base"/>
            <a:r>
              <a:rPr lang="en-US" dirty="0"/>
              <a:t>Applying the reflection equations, we have-</a:t>
            </a:r>
          </a:p>
          <a:p>
            <a:pPr fontAlgn="base"/>
            <a:r>
              <a:rPr lang="en-US" dirty="0" err="1"/>
              <a:t>X</a:t>
            </a:r>
            <a:r>
              <a:rPr lang="en-US" baseline="-25000" dirty="0" err="1"/>
              <a:t>new</a:t>
            </a:r>
            <a:r>
              <a:rPr lang="en-US" dirty="0"/>
              <a:t> = </a:t>
            </a:r>
            <a:r>
              <a:rPr lang="en-US" dirty="0" err="1"/>
              <a:t>X</a:t>
            </a:r>
            <a:r>
              <a:rPr lang="en-US" baseline="-25000" dirty="0" err="1"/>
              <a:t>old</a:t>
            </a:r>
            <a:r>
              <a:rPr lang="en-US" dirty="0"/>
              <a:t> = 5</a:t>
            </a:r>
          </a:p>
          <a:p>
            <a:pPr fontAlgn="base"/>
            <a:r>
              <a:rPr lang="en-US" dirty="0" err="1"/>
              <a:t>Y</a:t>
            </a:r>
            <a:r>
              <a:rPr lang="en-US" baseline="-25000" dirty="0" err="1"/>
              <a:t>new</a:t>
            </a:r>
            <a:r>
              <a:rPr lang="en-US" dirty="0"/>
              <a:t> = </a:t>
            </a:r>
            <a:r>
              <a:rPr lang="en-US" dirty="0" err="1"/>
              <a:t>Y</a:t>
            </a:r>
            <a:r>
              <a:rPr lang="en-US" baseline="-25000" dirty="0" err="1"/>
              <a:t>old</a:t>
            </a:r>
            <a:r>
              <a:rPr lang="en-US" dirty="0"/>
              <a:t> = 6</a:t>
            </a:r>
          </a:p>
          <a:p>
            <a:pPr fontAlgn="base"/>
            <a:r>
              <a:rPr lang="en-US" dirty="0" err="1"/>
              <a:t>Z</a:t>
            </a:r>
            <a:r>
              <a:rPr lang="en-US" baseline="-25000" dirty="0" err="1"/>
              <a:t>new</a:t>
            </a:r>
            <a:r>
              <a:rPr lang="en-US" dirty="0"/>
              <a:t> = -</a:t>
            </a:r>
            <a:r>
              <a:rPr lang="en-US" dirty="0" err="1"/>
              <a:t>Z</a:t>
            </a:r>
            <a:r>
              <a:rPr lang="en-US" baseline="-25000" dirty="0" err="1"/>
              <a:t>old</a:t>
            </a:r>
            <a:r>
              <a:rPr lang="en-US" dirty="0"/>
              <a:t> = -3</a:t>
            </a:r>
          </a:p>
          <a:p>
            <a:pPr fontAlgn="base"/>
            <a:r>
              <a:rPr lang="en-US" dirty="0"/>
              <a:t> </a:t>
            </a:r>
          </a:p>
          <a:p>
            <a:pPr fontAlgn="base"/>
            <a:r>
              <a:rPr lang="en-US" dirty="0"/>
              <a:t>Thus, New coordinates of corner C after reflection = (5, 6, -3).</a:t>
            </a:r>
          </a:p>
          <a:p>
            <a:pPr fontAlgn="base"/>
            <a:r>
              <a:rPr lang="en-US" dirty="0"/>
              <a:t>Thus, New coordinates of the triangle after reflection = A (3, 4, -1), B(6, 4, -2), C(5, 6, -3).</a:t>
            </a:r>
          </a:p>
        </p:txBody>
      </p:sp>
    </p:spTree>
    <p:extLst>
      <p:ext uri="{BB962C8B-B14F-4D97-AF65-F5344CB8AC3E}">
        <p14:creationId xmlns:p14="http://schemas.microsoft.com/office/powerpoint/2010/main" val="4219324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Given a 3D triangle with coordinate points A(3, 4, 1), B(6, 4, 2), C(5, 6, 3). Apply the reflection on the XZ plane and find out the new coordinates of the object.</a:t>
            </a:r>
            <a:endParaRPr lang="en-IN" dirty="0"/>
          </a:p>
        </p:txBody>
      </p:sp>
      <p:sp>
        <p:nvSpPr>
          <p:cNvPr id="3" name="Content Placeholder 2"/>
          <p:cNvSpPr>
            <a:spLocks noGrp="1"/>
          </p:cNvSpPr>
          <p:nvPr>
            <p:ph idx="1"/>
          </p:nvPr>
        </p:nvSpPr>
        <p:spPr/>
        <p:txBody>
          <a:bodyPr/>
          <a:lstStyle/>
          <a:p>
            <a:r>
              <a:rPr lang="en-US" dirty="0" smtClean="0"/>
              <a:t>  solution :</a:t>
            </a:r>
          </a:p>
          <a:p>
            <a:r>
              <a:rPr lang="en-US" dirty="0"/>
              <a:t>New coordinates of the triangle after reflection = A (3, -4, 1), B(6, -4, 2), C(5, -6, 3).</a:t>
            </a:r>
            <a:endParaRPr lang="en-IN" dirty="0"/>
          </a:p>
        </p:txBody>
      </p:sp>
    </p:spTree>
    <p:extLst>
      <p:ext uri="{BB962C8B-B14F-4D97-AF65-F5344CB8AC3E}">
        <p14:creationId xmlns:p14="http://schemas.microsoft.com/office/powerpoint/2010/main" val="2171259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IN" dirty="0"/>
              <a:t>Consider an example</a:t>
            </a:r>
          </a:p>
        </p:txBody>
      </p:sp>
      <p:sp>
        <p:nvSpPr>
          <p:cNvPr id="3" name="Content Placeholder 2"/>
          <p:cNvSpPr>
            <a:spLocks noGrp="1"/>
          </p:cNvSpPr>
          <p:nvPr>
            <p:ph idx="1"/>
          </p:nvPr>
        </p:nvSpPr>
        <p:spPr/>
        <p:txBody>
          <a:bodyPr/>
          <a:lstStyle/>
          <a:p>
            <a:r>
              <a:rPr lang="en-US" b="1" dirty="0"/>
              <a:t>Translate a line AB A(4,5) , B(6,8) 2 units in x direction and 3 units in y direction.</a:t>
            </a:r>
            <a:endParaRPr lang="en-IN" dirty="0"/>
          </a:p>
        </p:txBody>
      </p:sp>
    </p:spTree>
    <p:extLst>
      <p:ext uri="{BB962C8B-B14F-4D97-AF65-F5344CB8AC3E}">
        <p14:creationId xmlns:p14="http://schemas.microsoft.com/office/powerpoint/2010/main" val="423302808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n-US" dirty="0"/>
              <a:t>3D Shear</a:t>
            </a:r>
            <a:br>
              <a:rPr lang="en-US" dirty="0"/>
            </a:br>
            <a:r>
              <a:rPr lang="en-US" dirty="0"/>
              <a:t>We can use 3D Shear to change the shape of an object. We also use them to create general projections.</a:t>
            </a:r>
            <a:br>
              <a:rPr lang="en-US" dirty="0"/>
            </a:br>
            <a:endParaRPr lang="en-IN" dirty="0"/>
          </a:p>
        </p:txBody>
      </p:sp>
      <p:pic>
        <p:nvPicPr>
          <p:cNvPr id="7170" name="Picture 2" descr="https://lectureloops.com/wp-content/uploads/2021/03/3dshear-1024x692.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0848" y="1892078"/>
            <a:ext cx="6242304" cy="421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1313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45010" y="457200"/>
            <a:ext cx="7886700" cy="5414963"/>
          </a:xfrm>
        </p:spPr>
        <p:txBody>
          <a:bodyPr/>
          <a:lstStyle/>
          <a:p>
            <a:pPr fontAlgn="base"/>
            <a:r>
              <a:rPr lang="en-US" b="1" u="sng" dirty="0"/>
              <a:t>Shearing in X Axis-</a:t>
            </a:r>
            <a:endParaRPr lang="en-US" b="1" dirty="0"/>
          </a:p>
          <a:p>
            <a:pPr fontAlgn="base"/>
            <a:r>
              <a:rPr lang="en-US" dirty="0"/>
              <a:t> </a:t>
            </a:r>
            <a:r>
              <a:rPr lang="en-US" dirty="0" smtClean="0"/>
              <a:t>Shearing </a:t>
            </a:r>
            <a:r>
              <a:rPr lang="en-US" dirty="0"/>
              <a:t>in X axis is achieved by using the following shearing equations-</a:t>
            </a:r>
          </a:p>
          <a:p>
            <a:pPr fontAlgn="base"/>
            <a:r>
              <a:rPr lang="en-US" dirty="0" err="1"/>
              <a:t>X</a:t>
            </a:r>
            <a:r>
              <a:rPr lang="en-US" baseline="-25000" dirty="0" err="1"/>
              <a:t>new</a:t>
            </a:r>
            <a:r>
              <a:rPr lang="en-US" dirty="0"/>
              <a:t> = </a:t>
            </a:r>
            <a:r>
              <a:rPr lang="en-US" dirty="0" err="1"/>
              <a:t>X</a:t>
            </a:r>
            <a:r>
              <a:rPr lang="en-US" baseline="-25000" dirty="0" err="1"/>
              <a:t>old</a:t>
            </a:r>
            <a:endParaRPr lang="en-US" dirty="0"/>
          </a:p>
          <a:p>
            <a:pPr fontAlgn="base"/>
            <a:r>
              <a:rPr lang="en-US" dirty="0" err="1"/>
              <a:t>Y</a:t>
            </a:r>
            <a:r>
              <a:rPr lang="en-US" baseline="-25000" dirty="0" err="1"/>
              <a:t>new</a:t>
            </a:r>
            <a:r>
              <a:rPr lang="en-US" dirty="0"/>
              <a:t> = </a:t>
            </a:r>
            <a:r>
              <a:rPr lang="en-US" dirty="0" err="1"/>
              <a:t>Y</a:t>
            </a:r>
            <a:r>
              <a:rPr lang="en-US" baseline="-25000" dirty="0" err="1"/>
              <a:t>old</a:t>
            </a:r>
            <a:r>
              <a:rPr lang="en-US" dirty="0"/>
              <a:t> + Sh</a:t>
            </a:r>
            <a:r>
              <a:rPr lang="en-US" baseline="-25000" dirty="0"/>
              <a:t>y</a:t>
            </a:r>
            <a:r>
              <a:rPr lang="en-US" dirty="0"/>
              <a:t> x </a:t>
            </a:r>
            <a:r>
              <a:rPr lang="en-US" dirty="0" err="1"/>
              <a:t>X</a:t>
            </a:r>
            <a:r>
              <a:rPr lang="en-US" baseline="-25000" dirty="0" err="1"/>
              <a:t>old</a:t>
            </a:r>
            <a:endParaRPr lang="en-US" dirty="0"/>
          </a:p>
          <a:p>
            <a:pPr fontAlgn="base"/>
            <a:r>
              <a:rPr lang="en-US" dirty="0" err="1"/>
              <a:t>Z</a:t>
            </a:r>
            <a:r>
              <a:rPr lang="en-US" baseline="-25000" dirty="0" err="1"/>
              <a:t>new</a:t>
            </a:r>
            <a:r>
              <a:rPr lang="en-US" dirty="0"/>
              <a:t> = </a:t>
            </a:r>
            <a:r>
              <a:rPr lang="en-US" dirty="0" err="1"/>
              <a:t>Z</a:t>
            </a:r>
            <a:r>
              <a:rPr lang="en-US" baseline="-25000" dirty="0" err="1"/>
              <a:t>old</a:t>
            </a:r>
            <a:r>
              <a:rPr lang="en-US" dirty="0"/>
              <a:t> + </a:t>
            </a:r>
            <a:r>
              <a:rPr lang="en-US" dirty="0" err="1"/>
              <a:t>Sh</a:t>
            </a:r>
            <a:r>
              <a:rPr lang="en-US" baseline="-25000" dirty="0" err="1"/>
              <a:t>z</a:t>
            </a:r>
            <a:r>
              <a:rPr lang="en-US" dirty="0"/>
              <a:t> x </a:t>
            </a:r>
            <a:r>
              <a:rPr lang="en-US" dirty="0" err="1"/>
              <a:t>X</a:t>
            </a:r>
            <a:r>
              <a:rPr lang="en-US" baseline="-25000" dirty="0" err="1"/>
              <a:t>old</a:t>
            </a:r>
            <a:endParaRPr lang="en-US" dirty="0"/>
          </a:p>
          <a:p>
            <a:pPr fontAlgn="base"/>
            <a:r>
              <a:rPr lang="en-US" dirty="0"/>
              <a:t> </a:t>
            </a:r>
          </a:p>
          <a:p>
            <a:endParaRPr lang="en-IN" dirty="0"/>
          </a:p>
        </p:txBody>
      </p:sp>
      <p:pic>
        <p:nvPicPr>
          <p:cNvPr id="2050" name="Picture 2" descr="https://www.gatevidyalay.com/wp-content/uploads/2019/09/3D-Shearing-Matrix-in-Computer-Graphics-Shearing-in-X-Axi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120360"/>
            <a:ext cx="6019800" cy="3356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5200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85800" y="914400"/>
            <a:ext cx="7886700" cy="5795963"/>
          </a:xfrm>
        </p:spPr>
        <p:txBody>
          <a:bodyPr/>
          <a:lstStyle/>
          <a:p>
            <a:pPr fontAlgn="base"/>
            <a:r>
              <a:rPr lang="en-US" b="1" u="sng" dirty="0"/>
              <a:t>Shearing in Y Axis-</a:t>
            </a:r>
            <a:endParaRPr lang="en-US" b="1" dirty="0"/>
          </a:p>
          <a:p>
            <a:pPr fontAlgn="base"/>
            <a:r>
              <a:rPr lang="en-US" dirty="0"/>
              <a:t> </a:t>
            </a:r>
            <a:r>
              <a:rPr lang="en-US" dirty="0" smtClean="0"/>
              <a:t>Shearing </a:t>
            </a:r>
            <a:r>
              <a:rPr lang="en-US" dirty="0"/>
              <a:t>in Y axis is achieved by using the following shearing equations-</a:t>
            </a:r>
          </a:p>
          <a:p>
            <a:pPr fontAlgn="base"/>
            <a:r>
              <a:rPr lang="en-US" dirty="0" err="1"/>
              <a:t>X</a:t>
            </a:r>
            <a:r>
              <a:rPr lang="en-US" baseline="-25000" dirty="0" err="1"/>
              <a:t>new</a:t>
            </a:r>
            <a:r>
              <a:rPr lang="en-US" dirty="0"/>
              <a:t> = </a:t>
            </a:r>
            <a:r>
              <a:rPr lang="en-US" dirty="0" err="1"/>
              <a:t>X</a:t>
            </a:r>
            <a:r>
              <a:rPr lang="en-US" baseline="-25000" dirty="0" err="1"/>
              <a:t>old</a:t>
            </a:r>
            <a:r>
              <a:rPr lang="en-US" dirty="0"/>
              <a:t> + </a:t>
            </a:r>
            <a:r>
              <a:rPr lang="en-US" dirty="0" err="1"/>
              <a:t>Sh</a:t>
            </a:r>
            <a:r>
              <a:rPr lang="en-US" baseline="-25000" dirty="0" err="1"/>
              <a:t>x</a:t>
            </a:r>
            <a:r>
              <a:rPr lang="en-US" dirty="0"/>
              <a:t> x </a:t>
            </a:r>
            <a:r>
              <a:rPr lang="en-US" dirty="0" err="1"/>
              <a:t>Y</a:t>
            </a:r>
            <a:r>
              <a:rPr lang="en-US" baseline="-25000" dirty="0" err="1"/>
              <a:t>old</a:t>
            </a:r>
            <a:endParaRPr lang="en-US" dirty="0"/>
          </a:p>
          <a:p>
            <a:pPr fontAlgn="base"/>
            <a:r>
              <a:rPr lang="en-US" dirty="0" err="1"/>
              <a:t>Y</a:t>
            </a:r>
            <a:r>
              <a:rPr lang="en-US" baseline="-25000" dirty="0" err="1"/>
              <a:t>new</a:t>
            </a:r>
            <a:r>
              <a:rPr lang="en-US" dirty="0"/>
              <a:t> = </a:t>
            </a:r>
            <a:r>
              <a:rPr lang="en-US" dirty="0" err="1"/>
              <a:t>Y</a:t>
            </a:r>
            <a:r>
              <a:rPr lang="en-US" baseline="-25000" dirty="0" err="1"/>
              <a:t>old</a:t>
            </a:r>
            <a:endParaRPr lang="en-US" dirty="0"/>
          </a:p>
          <a:p>
            <a:pPr fontAlgn="base"/>
            <a:r>
              <a:rPr lang="en-US" dirty="0" err="1"/>
              <a:t>Z</a:t>
            </a:r>
            <a:r>
              <a:rPr lang="en-US" baseline="-25000" dirty="0" err="1"/>
              <a:t>new</a:t>
            </a:r>
            <a:r>
              <a:rPr lang="en-US" dirty="0"/>
              <a:t> = </a:t>
            </a:r>
            <a:r>
              <a:rPr lang="en-US" dirty="0" err="1"/>
              <a:t>Z</a:t>
            </a:r>
            <a:r>
              <a:rPr lang="en-US" baseline="-25000" dirty="0" err="1"/>
              <a:t>old</a:t>
            </a:r>
            <a:r>
              <a:rPr lang="en-US" dirty="0"/>
              <a:t> + </a:t>
            </a:r>
            <a:r>
              <a:rPr lang="en-US" dirty="0" err="1"/>
              <a:t>Sh</a:t>
            </a:r>
            <a:r>
              <a:rPr lang="en-US" baseline="-25000" dirty="0" err="1"/>
              <a:t>z</a:t>
            </a:r>
            <a:r>
              <a:rPr lang="en-US" dirty="0"/>
              <a:t> x </a:t>
            </a:r>
            <a:r>
              <a:rPr lang="en-US" dirty="0" err="1"/>
              <a:t>Y</a:t>
            </a:r>
            <a:r>
              <a:rPr lang="en-US" baseline="-25000" dirty="0" err="1"/>
              <a:t>old</a:t>
            </a:r>
            <a:endParaRPr lang="en-US" dirty="0"/>
          </a:p>
          <a:p>
            <a:pPr fontAlgn="base"/>
            <a:r>
              <a:rPr lang="en-US" dirty="0"/>
              <a:t> </a:t>
            </a:r>
            <a:r>
              <a:rPr lang="en-US" dirty="0" smtClean="0"/>
              <a:t>In </a:t>
            </a:r>
            <a:r>
              <a:rPr lang="en-US" dirty="0"/>
              <a:t>Matrix form, the above shearing equations may be represented as-</a:t>
            </a:r>
          </a:p>
          <a:p>
            <a:endParaRPr lang="en-IN" dirty="0"/>
          </a:p>
        </p:txBody>
      </p:sp>
      <p:pic>
        <p:nvPicPr>
          <p:cNvPr id="1028" name="Picture 4" descr="https://www.gatevidyalay.com/wp-content/uploads/2019/09/3D-Shearing-Matrix-in-Computer-Graphics-Shearing-in-Y-Axi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812381"/>
            <a:ext cx="544830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51048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685800"/>
            <a:ext cx="7886700" cy="5948363"/>
          </a:xfrm>
        </p:spPr>
        <p:txBody>
          <a:bodyPr/>
          <a:lstStyle/>
          <a:p>
            <a:pPr fontAlgn="base"/>
            <a:r>
              <a:rPr lang="en-US" b="1" u="sng" dirty="0"/>
              <a:t>Shearing in Z Axis-</a:t>
            </a:r>
            <a:endParaRPr lang="en-US" b="1" dirty="0"/>
          </a:p>
          <a:p>
            <a:pPr fontAlgn="base"/>
            <a:r>
              <a:rPr lang="en-US" dirty="0"/>
              <a:t> </a:t>
            </a:r>
            <a:r>
              <a:rPr lang="en-US" dirty="0" smtClean="0"/>
              <a:t>Shearing </a:t>
            </a:r>
            <a:r>
              <a:rPr lang="en-US" dirty="0"/>
              <a:t>in Z axis is achieved by using the following shearing equations-</a:t>
            </a:r>
          </a:p>
          <a:p>
            <a:pPr fontAlgn="base"/>
            <a:r>
              <a:rPr lang="en-US" dirty="0" err="1"/>
              <a:t>X</a:t>
            </a:r>
            <a:r>
              <a:rPr lang="en-US" baseline="-25000" dirty="0" err="1"/>
              <a:t>new</a:t>
            </a:r>
            <a:r>
              <a:rPr lang="en-US" dirty="0"/>
              <a:t> = </a:t>
            </a:r>
            <a:r>
              <a:rPr lang="en-US" dirty="0" err="1"/>
              <a:t>X</a:t>
            </a:r>
            <a:r>
              <a:rPr lang="en-US" baseline="-25000" dirty="0" err="1"/>
              <a:t>old</a:t>
            </a:r>
            <a:r>
              <a:rPr lang="en-US" dirty="0"/>
              <a:t> + </a:t>
            </a:r>
            <a:r>
              <a:rPr lang="en-US" dirty="0" err="1"/>
              <a:t>Sh</a:t>
            </a:r>
            <a:r>
              <a:rPr lang="en-US" baseline="-25000" dirty="0" err="1"/>
              <a:t>x</a:t>
            </a:r>
            <a:r>
              <a:rPr lang="en-US" dirty="0"/>
              <a:t> x </a:t>
            </a:r>
            <a:r>
              <a:rPr lang="en-US" dirty="0" err="1"/>
              <a:t>Z</a:t>
            </a:r>
            <a:r>
              <a:rPr lang="en-US" baseline="-25000" dirty="0" err="1"/>
              <a:t>old</a:t>
            </a:r>
            <a:endParaRPr lang="en-US" dirty="0"/>
          </a:p>
          <a:p>
            <a:pPr fontAlgn="base"/>
            <a:r>
              <a:rPr lang="en-US" dirty="0" err="1"/>
              <a:t>Y</a:t>
            </a:r>
            <a:r>
              <a:rPr lang="en-US" baseline="-25000" dirty="0" err="1"/>
              <a:t>new</a:t>
            </a:r>
            <a:r>
              <a:rPr lang="en-US" dirty="0"/>
              <a:t> = </a:t>
            </a:r>
            <a:r>
              <a:rPr lang="en-US" dirty="0" err="1"/>
              <a:t>Y</a:t>
            </a:r>
            <a:r>
              <a:rPr lang="en-US" baseline="-25000" dirty="0" err="1"/>
              <a:t>old</a:t>
            </a:r>
            <a:r>
              <a:rPr lang="en-US" dirty="0"/>
              <a:t> + Sh</a:t>
            </a:r>
            <a:r>
              <a:rPr lang="en-US" baseline="-25000" dirty="0"/>
              <a:t>y</a:t>
            </a:r>
            <a:r>
              <a:rPr lang="en-US" dirty="0"/>
              <a:t> x </a:t>
            </a:r>
            <a:r>
              <a:rPr lang="en-US" dirty="0" err="1"/>
              <a:t>Z</a:t>
            </a:r>
            <a:r>
              <a:rPr lang="en-US" baseline="-25000" dirty="0" err="1"/>
              <a:t>old</a:t>
            </a:r>
            <a:endParaRPr lang="en-US" dirty="0"/>
          </a:p>
          <a:p>
            <a:pPr fontAlgn="base"/>
            <a:r>
              <a:rPr lang="en-US" dirty="0" err="1"/>
              <a:t>Z</a:t>
            </a:r>
            <a:r>
              <a:rPr lang="en-US" baseline="-25000" dirty="0" err="1"/>
              <a:t>new</a:t>
            </a:r>
            <a:r>
              <a:rPr lang="en-US" dirty="0"/>
              <a:t> = </a:t>
            </a:r>
            <a:r>
              <a:rPr lang="en-US" dirty="0" err="1"/>
              <a:t>Z</a:t>
            </a:r>
            <a:r>
              <a:rPr lang="en-US" baseline="-25000" dirty="0" err="1"/>
              <a:t>old</a:t>
            </a:r>
            <a:endParaRPr lang="en-US" dirty="0"/>
          </a:p>
          <a:p>
            <a:pPr fontAlgn="base"/>
            <a:r>
              <a:rPr lang="en-US" dirty="0"/>
              <a:t> </a:t>
            </a:r>
            <a:r>
              <a:rPr lang="en-US" dirty="0" smtClean="0"/>
              <a:t>In </a:t>
            </a:r>
            <a:r>
              <a:rPr lang="en-US" dirty="0"/>
              <a:t>Matrix form, the above shearing equations may be represented as-</a:t>
            </a:r>
          </a:p>
          <a:p>
            <a:endParaRPr lang="en-IN" dirty="0"/>
          </a:p>
        </p:txBody>
      </p:sp>
      <p:pic>
        <p:nvPicPr>
          <p:cNvPr id="3074" name="Picture 2" descr="https://www.gatevidyalay.com/wp-content/uploads/2019/09/3D-Shearing-Matrix-in-Computer-Graphics-Shearing-in-Z-Axi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276600"/>
            <a:ext cx="544830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4918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Given a 3D triangle with points (0, 0, 0), (1, 1, 2) and (1, 1, 3). Apply shear parameter 2 on X axis, 2 on Y axis and 3 on Z axis and find out the new coordinates of the object.</a:t>
            </a:r>
            <a:endParaRPr lang="en-IN" dirty="0"/>
          </a:p>
        </p:txBody>
      </p:sp>
      <p:sp>
        <p:nvSpPr>
          <p:cNvPr id="3" name="Content Placeholder 2"/>
          <p:cNvSpPr>
            <a:spLocks noGrp="1"/>
          </p:cNvSpPr>
          <p:nvPr>
            <p:ph idx="1"/>
          </p:nvPr>
        </p:nvSpPr>
        <p:spPr/>
        <p:txBody>
          <a:bodyPr/>
          <a:lstStyle/>
          <a:p>
            <a:pPr fontAlgn="base"/>
            <a:r>
              <a:rPr lang="en-US" b="1" u="sng" dirty="0"/>
              <a:t>Solution-</a:t>
            </a:r>
            <a:endParaRPr lang="en-US" b="1" dirty="0"/>
          </a:p>
          <a:p>
            <a:pPr fontAlgn="base"/>
            <a:r>
              <a:rPr lang="en-US" dirty="0"/>
              <a:t> </a:t>
            </a:r>
          </a:p>
          <a:p>
            <a:pPr fontAlgn="base"/>
            <a:r>
              <a:rPr lang="en-US" dirty="0"/>
              <a:t>Given-</a:t>
            </a:r>
          </a:p>
          <a:p>
            <a:pPr fontAlgn="base"/>
            <a:r>
              <a:rPr lang="en-US" dirty="0"/>
              <a:t>Old corner coordinates of the triangle = A (0, 0, 0), B(1, 1, 2), C(1, 1, 3)</a:t>
            </a:r>
          </a:p>
          <a:p>
            <a:pPr fontAlgn="base"/>
            <a:r>
              <a:rPr lang="en-US" dirty="0"/>
              <a:t>Shearing parameter towards X direction (</a:t>
            </a:r>
            <a:r>
              <a:rPr lang="en-US" dirty="0" err="1"/>
              <a:t>Sh</a:t>
            </a:r>
            <a:r>
              <a:rPr lang="en-US" baseline="-25000" dirty="0" err="1"/>
              <a:t>x</a:t>
            </a:r>
            <a:r>
              <a:rPr lang="en-US" dirty="0"/>
              <a:t>) = 2</a:t>
            </a:r>
          </a:p>
          <a:p>
            <a:pPr fontAlgn="base"/>
            <a:r>
              <a:rPr lang="en-US" dirty="0"/>
              <a:t>Shearing parameter towards Y direction (Sh</a:t>
            </a:r>
            <a:r>
              <a:rPr lang="en-US" baseline="-25000" dirty="0"/>
              <a:t>y</a:t>
            </a:r>
            <a:r>
              <a:rPr lang="en-US" dirty="0"/>
              <a:t>) = 2</a:t>
            </a:r>
          </a:p>
          <a:p>
            <a:pPr fontAlgn="base"/>
            <a:r>
              <a:rPr lang="en-US" dirty="0"/>
              <a:t>Shearing parameter towards Y direction (</a:t>
            </a:r>
            <a:r>
              <a:rPr lang="en-US" dirty="0" err="1"/>
              <a:t>Sh</a:t>
            </a:r>
            <a:r>
              <a:rPr lang="en-US" baseline="-25000" dirty="0" err="1"/>
              <a:t>z</a:t>
            </a:r>
            <a:r>
              <a:rPr lang="en-US" dirty="0"/>
              <a:t>) = 3</a:t>
            </a:r>
          </a:p>
          <a:p>
            <a:endParaRPr lang="en-IN" dirty="0"/>
          </a:p>
        </p:txBody>
      </p:sp>
    </p:spTree>
    <p:extLst>
      <p:ext uri="{BB962C8B-B14F-4D97-AF65-F5344CB8AC3E}">
        <p14:creationId xmlns:p14="http://schemas.microsoft.com/office/powerpoint/2010/main" val="355802623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533400"/>
            <a:ext cx="7886700" cy="5643563"/>
          </a:xfrm>
        </p:spPr>
        <p:txBody>
          <a:bodyPr/>
          <a:lstStyle/>
          <a:p>
            <a:pPr fontAlgn="base"/>
            <a:r>
              <a:rPr lang="en-US" b="1" u="sng" dirty="0"/>
              <a:t>Shearing in X Axis-</a:t>
            </a:r>
            <a:endParaRPr lang="en-US" b="1" dirty="0"/>
          </a:p>
          <a:p>
            <a:pPr fontAlgn="base"/>
            <a:r>
              <a:rPr lang="en-US" dirty="0"/>
              <a:t> </a:t>
            </a:r>
          </a:p>
          <a:p>
            <a:pPr fontAlgn="base"/>
            <a:r>
              <a:rPr lang="en-US" b="1" u="sng" dirty="0"/>
              <a:t>For Coordinates A(0, 0, 0)</a:t>
            </a:r>
            <a:endParaRPr lang="en-US" b="1" dirty="0"/>
          </a:p>
          <a:p>
            <a:pPr fontAlgn="base"/>
            <a:r>
              <a:rPr lang="en-US" dirty="0"/>
              <a:t> </a:t>
            </a:r>
          </a:p>
          <a:p>
            <a:pPr fontAlgn="base"/>
            <a:r>
              <a:rPr lang="en-US" dirty="0"/>
              <a:t>Let the new coordinates of corner A after shearing = (</a:t>
            </a:r>
            <a:r>
              <a:rPr lang="en-US" dirty="0" err="1"/>
              <a:t>X</a:t>
            </a:r>
            <a:r>
              <a:rPr lang="en-US" baseline="-25000" dirty="0" err="1"/>
              <a:t>new</a:t>
            </a:r>
            <a:r>
              <a:rPr lang="en-US" dirty="0"/>
              <a:t>, </a:t>
            </a:r>
            <a:r>
              <a:rPr lang="en-US" dirty="0" err="1"/>
              <a:t>Y</a:t>
            </a:r>
            <a:r>
              <a:rPr lang="en-US" baseline="-25000" dirty="0" err="1"/>
              <a:t>new</a:t>
            </a:r>
            <a:r>
              <a:rPr lang="en-US" dirty="0"/>
              <a:t>, </a:t>
            </a:r>
            <a:r>
              <a:rPr lang="en-US" dirty="0" err="1"/>
              <a:t>Z</a:t>
            </a:r>
            <a:r>
              <a:rPr lang="en-US" baseline="-25000" dirty="0" err="1"/>
              <a:t>new</a:t>
            </a:r>
            <a:r>
              <a:rPr lang="en-US" dirty="0"/>
              <a:t>).</a:t>
            </a:r>
          </a:p>
          <a:p>
            <a:pPr fontAlgn="base"/>
            <a:r>
              <a:rPr lang="en-US" dirty="0"/>
              <a:t> </a:t>
            </a:r>
          </a:p>
          <a:p>
            <a:pPr fontAlgn="base"/>
            <a:r>
              <a:rPr lang="en-US" dirty="0"/>
              <a:t>Applying the shearing equations, we have-</a:t>
            </a:r>
          </a:p>
          <a:p>
            <a:pPr fontAlgn="base"/>
            <a:r>
              <a:rPr lang="en-US" dirty="0" err="1"/>
              <a:t>X</a:t>
            </a:r>
            <a:r>
              <a:rPr lang="en-US" baseline="-25000" dirty="0" err="1"/>
              <a:t>new</a:t>
            </a:r>
            <a:r>
              <a:rPr lang="en-US" dirty="0"/>
              <a:t> = </a:t>
            </a:r>
            <a:r>
              <a:rPr lang="en-US" dirty="0" err="1"/>
              <a:t>X</a:t>
            </a:r>
            <a:r>
              <a:rPr lang="en-US" baseline="-25000" dirty="0" err="1"/>
              <a:t>old</a:t>
            </a:r>
            <a:r>
              <a:rPr lang="en-US" dirty="0"/>
              <a:t> = 0</a:t>
            </a:r>
          </a:p>
          <a:p>
            <a:pPr fontAlgn="base"/>
            <a:r>
              <a:rPr lang="en-US" dirty="0" err="1"/>
              <a:t>Y</a:t>
            </a:r>
            <a:r>
              <a:rPr lang="en-US" baseline="-25000" dirty="0" err="1"/>
              <a:t>new</a:t>
            </a:r>
            <a:r>
              <a:rPr lang="en-US" dirty="0"/>
              <a:t> = </a:t>
            </a:r>
            <a:r>
              <a:rPr lang="en-US" dirty="0" err="1"/>
              <a:t>Y</a:t>
            </a:r>
            <a:r>
              <a:rPr lang="en-US" baseline="-25000" dirty="0" err="1"/>
              <a:t>old</a:t>
            </a:r>
            <a:r>
              <a:rPr lang="en-US" dirty="0"/>
              <a:t> + Sh</a:t>
            </a:r>
            <a:r>
              <a:rPr lang="en-US" baseline="-25000" dirty="0"/>
              <a:t>y</a:t>
            </a:r>
            <a:r>
              <a:rPr lang="en-US" dirty="0"/>
              <a:t> x </a:t>
            </a:r>
            <a:r>
              <a:rPr lang="en-US" dirty="0" err="1"/>
              <a:t>X</a:t>
            </a:r>
            <a:r>
              <a:rPr lang="en-US" baseline="-25000" dirty="0" err="1"/>
              <a:t>old</a:t>
            </a:r>
            <a:r>
              <a:rPr lang="en-US" dirty="0"/>
              <a:t> = 0 + 2 x 0 = 0</a:t>
            </a:r>
          </a:p>
          <a:p>
            <a:pPr fontAlgn="base"/>
            <a:r>
              <a:rPr lang="en-US" dirty="0" err="1"/>
              <a:t>Z</a:t>
            </a:r>
            <a:r>
              <a:rPr lang="en-US" baseline="-25000" dirty="0" err="1"/>
              <a:t>new</a:t>
            </a:r>
            <a:r>
              <a:rPr lang="en-US" dirty="0"/>
              <a:t> = </a:t>
            </a:r>
            <a:r>
              <a:rPr lang="en-US" dirty="0" err="1"/>
              <a:t>Z</a:t>
            </a:r>
            <a:r>
              <a:rPr lang="en-US" baseline="-25000" dirty="0" err="1"/>
              <a:t>old</a:t>
            </a:r>
            <a:r>
              <a:rPr lang="en-US" dirty="0"/>
              <a:t> + </a:t>
            </a:r>
            <a:r>
              <a:rPr lang="en-US" dirty="0" err="1"/>
              <a:t>Sh</a:t>
            </a:r>
            <a:r>
              <a:rPr lang="en-US" baseline="-25000" dirty="0" err="1"/>
              <a:t>z</a:t>
            </a:r>
            <a:r>
              <a:rPr lang="en-US" dirty="0"/>
              <a:t> x </a:t>
            </a:r>
            <a:r>
              <a:rPr lang="en-US" dirty="0" err="1"/>
              <a:t>X</a:t>
            </a:r>
            <a:r>
              <a:rPr lang="en-US" baseline="-25000" dirty="0" err="1"/>
              <a:t>old</a:t>
            </a:r>
            <a:r>
              <a:rPr lang="en-US" dirty="0"/>
              <a:t> = 0 + 3 x 0 = 0</a:t>
            </a:r>
          </a:p>
          <a:p>
            <a:pPr fontAlgn="base"/>
            <a:r>
              <a:rPr lang="en-US" dirty="0"/>
              <a:t> </a:t>
            </a:r>
          </a:p>
          <a:p>
            <a:pPr fontAlgn="base"/>
            <a:r>
              <a:rPr lang="en-US" dirty="0"/>
              <a:t>Thus, New coordinates of corner A after shearing = (0, 0, 0).</a:t>
            </a:r>
          </a:p>
          <a:p>
            <a:endParaRPr lang="en-IN" dirty="0"/>
          </a:p>
        </p:txBody>
      </p:sp>
    </p:spTree>
    <p:extLst>
      <p:ext uri="{BB962C8B-B14F-4D97-AF65-F5344CB8AC3E}">
        <p14:creationId xmlns:p14="http://schemas.microsoft.com/office/powerpoint/2010/main" val="39154638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533400"/>
            <a:ext cx="7886700" cy="5643563"/>
          </a:xfrm>
        </p:spPr>
        <p:txBody>
          <a:bodyPr/>
          <a:lstStyle/>
          <a:p>
            <a:pPr fontAlgn="base"/>
            <a:r>
              <a:rPr lang="en-US" b="1" u="sng" dirty="0"/>
              <a:t>For Coordinates B(1, 1, 2)</a:t>
            </a:r>
            <a:endParaRPr lang="en-US" b="1" dirty="0"/>
          </a:p>
          <a:p>
            <a:pPr fontAlgn="base"/>
            <a:r>
              <a:rPr lang="en-US" dirty="0"/>
              <a:t> </a:t>
            </a:r>
          </a:p>
          <a:p>
            <a:pPr fontAlgn="base"/>
            <a:r>
              <a:rPr lang="en-US" dirty="0"/>
              <a:t>Let the new coordinates of corner B after shearing = (</a:t>
            </a:r>
            <a:r>
              <a:rPr lang="en-US" dirty="0" err="1"/>
              <a:t>X</a:t>
            </a:r>
            <a:r>
              <a:rPr lang="en-US" baseline="-25000" dirty="0" err="1"/>
              <a:t>new</a:t>
            </a:r>
            <a:r>
              <a:rPr lang="en-US" dirty="0"/>
              <a:t>, </a:t>
            </a:r>
            <a:r>
              <a:rPr lang="en-US" dirty="0" err="1"/>
              <a:t>Y</a:t>
            </a:r>
            <a:r>
              <a:rPr lang="en-US" baseline="-25000" dirty="0" err="1"/>
              <a:t>new</a:t>
            </a:r>
            <a:r>
              <a:rPr lang="en-US" dirty="0"/>
              <a:t>, </a:t>
            </a:r>
            <a:r>
              <a:rPr lang="en-US" dirty="0" err="1"/>
              <a:t>Z</a:t>
            </a:r>
            <a:r>
              <a:rPr lang="en-US" baseline="-25000" dirty="0" err="1"/>
              <a:t>new</a:t>
            </a:r>
            <a:r>
              <a:rPr lang="en-US" dirty="0"/>
              <a:t>).</a:t>
            </a:r>
          </a:p>
          <a:p>
            <a:pPr fontAlgn="base"/>
            <a:r>
              <a:rPr lang="en-US" dirty="0"/>
              <a:t> </a:t>
            </a:r>
          </a:p>
          <a:p>
            <a:pPr fontAlgn="base"/>
            <a:r>
              <a:rPr lang="en-US" dirty="0"/>
              <a:t>Applying the shearing equations, we have-</a:t>
            </a:r>
          </a:p>
          <a:p>
            <a:pPr fontAlgn="base"/>
            <a:r>
              <a:rPr lang="en-US" dirty="0" err="1"/>
              <a:t>X</a:t>
            </a:r>
            <a:r>
              <a:rPr lang="en-US" baseline="-25000" dirty="0" err="1"/>
              <a:t>new</a:t>
            </a:r>
            <a:r>
              <a:rPr lang="en-US" dirty="0"/>
              <a:t> = </a:t>
            </a:r>
            <a:r>
              <a:rPr lang="en-US" dirty="0" err="1"/>
              <a:t>X</a:t>
            </a:r>
            <a:r>
              <a:rPr lang="en-US" baseline="-25000" dirty="0" err="1"/>
              <a:t>old</a:t>
            </a:r>
            <a:r>
              <a:rPr lang="en-US" dirty="0"/>
              <a:t> = 1</a:t>
            </a:r>
          </a:p>
          <a:p>
            <a:pPr fontAlgn="base"/>
            <a:r>
              <a:rPr lang="en-US" dirty="0" err="1"/>
              <a:t>Y</a:t>
            </a:r>
            <a:r>
              <a:rPr lang="en-US" baseline="-25000" dirty="0" err="1"/>
              <a:t>new</a:t>
            </a:r>
            <a:r>
              <a:rPr lang="en-US" dirty="0"/>
              <a:t> = </a:t>
            </a:r>
            <a:r>
              <a:rPr lang="en-US" dirty="0" err="1"/>
              <a:t>Y</a:t>
            </a:r>
            <a:r>
              <a:rPr lang="en-US" baseline="-25000" dirty="0" err="1"/>
              <a:t>old</a:t>
            </a:r>
            <a:r>
              <a:rPr lang="en-US" dirty="0"/>
              <a:t> + Sh</a:t>
            </a:r>
            <a:r>
              <a:rPr lang="en-US" baseline="-25000" dirty="0"/>
              <a:t>y</a:t>
            </a:r>
            <a:r>
              <a:rPr lang="en-US" dirty="0"/>
              <a:t> x </a:t>
            </a:r>
            <a:r>
              <a:rPr lang="en-US" dirty="0" err="1"/>
              <a:t>X</a:t>
            </a:r>
            <a:r>
              <a:rPr lang="en-US" baseline="-25000" dirty="0" err="1"/>
              <a:t>old</a:t>
            </a:r>
            <a:r>
              <a:rPr lang="en-US" baseline="-25000" dirty="0"/>
              <a:t> </a:t>
            </a:r>
            <a:r>
              <a:rPr lang="en-US" dirty="0"/>
              <a:t>= 1 + 2 x 1 = 3</a:t>
            </a:r>
          </a:p>
          <a:p>
            <a:pPr fontAlgn="base"/>
            <a:r>
              <a:rPr lang="en-US" dirty="0" err="1"/>
              <a:t>Z</a:t>
            </a:r>
            <a:r>
              <a:rPr lang="en-US" baseline="-25000" dirty="0" err="1"/>
              <a:t>new</a:t>
            </a:r>
            <a:r>
              <a:rPr lang="en-US" dirty="0"/>
              <a:t> = </a:t>
            </a:r>
            <a:r>
              <a:rPr lang="en-US" dirty="0" err="1"/>
              <a:t>Z</a:t>
            </a:r>
            <a:r>
              <a:rPr lang="en-US" baseline="-25000" dirty="0" err="1"/>
              <a:t>old</a:t>
            </a:r>
            <a:r>
              <a:rPr lang="en-US" dirty="0"/>
              <a:t> + </a:t>
            </a:r>
            <a:r>
              <a:rPr lang="en-US" dirty="0" err="1"/>
              <a:t>Sh</a:t>
            </a:r>
            <a:r>
              <a:rPr lang="en-US" baseline="-25000" dirty="0" err="1"/>
              <a:t>z</a:t>
            </a:r>
            <a:r>
              <a:rPr lang="en-US" dirty="0"/>
              <a:t> x </a:t>
            </a:r>
            <a:r>
              <a:rPr lang="en-US" dirty="0" err="1"/>
              <a:t>X</a:t>
            </a:r>
            <a:r>
              <a:rPr lang="en-US" baseline="-25000" dirty="0" err="1"/>
              <a:t>old</a:t>
            </a:r>
            <a:r>
              <a:rPr lang="en-US" dirty="0"/>
              <a:t> = 2 + 3 x 1 = 5</a:t>
            </a:r>
          </a:p>
          <a:p>
            <a:pPr fontAlgn="base"/>
            <a:r>
              <a:rPr lang="en-US" dirty="0"/>
              <a:t> </a:t>
            </a:r>
          </a:p>
          <a:p>
            <a:pPr fontAlgn="base"/>
            <a:r>
              <a:rPr lang="en-US" dirty="0"/>
              <a:t>Thus, New coordinates of corner B after shearing = (1, 3, 5).</a:t>
            </a:r>
          </a:p>
          <a:p>
            <a:endParaRPr lang="en-IN" dirty="0"/>
          </a:p>
        </p:txBody>
      </p:sp>
    </p:spTree>
    <p:extLst>
      <p:ext uri="{BB962C8B-B14F-4D97-AF65-F5344CB8AC3E}">
        <p14:creationId xmlns:p14="http://schemas.microsoft.com/office/powerpoint/2010/main" val="401521065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81000"/>
            <a:ext cx="7886700" cy="5795963"/>
          </a:xfrm>
        </p:spPr>
        <p:txBody>
          <a:bodyPr/>
          <a:lstStyle/>
          <a:p>
            <a:pPr fontAlgn="base"/>
            <a:r>
              <a:rPr lang="en-US" b="1" u="sng" dirty="0"/>
              <a:t>For Coordinates C(1, 1, 3)</a:t>
            </a:r>
            <a:endParaRPr lang="en-US" b="1" dirty="0"/>
          </a:p>
          <a:p>
            <a:pPr fontAlgn="base"/>
            <a:r>
              <a:rPr lang="en-US" dirty="0"/>
              <a:t> </a:t>
            </a:r>
          </a:p>
          <a:p>
            <a:pPr fontAlgn="base"/>
            <a:r>
              <a:rPr lang="en-US" dirty="0"/>
              <a:t>Let the new coordinates of corner C after shearing = (</a:t>
            </a:r>
            <a:r>
              <a:rPr lang="en-US" dirty="0" err="1"/>
              <a:t>X</a:t>
            </a:r>
            <a:r>
              <a:rPr lang="en-US" baseline="-25000" dirty="0" err="1"/>
              <a:t>new</a:t>
            </a:r>
            <a:r>
              <a:rPr lang="en-US" dirty="0"/>
              <a:t>, </a:t>
            </a:r>
            <a:r>
              <a:rPr lang="en-US" dirty="0" err="1"/>
              <a:t>Y</a:t>
            </a:r>
            <a:r>
              <a:rPr lang="en-US" baseline="-25000" dirty="0" err="1"/>
              <a:t>new</a:t>
            </a:r>
            <a:r>
              <a:rPr lang="en-US" dirty="0"/>
              <a:t>, </a:t>
            </a:r>
            <a:r>
              <a:rPr lang="en-US" dirty="0" err="1"/>
              <a:t>Z</a:t>
            </a:r>
            <a:r>
              <a:rPr lang="en-US" baseline="-25000" dirty="0" err="1"/>
              <a:t>new</a:t>
            </a:r>
            <a:r>
              <a:rPr lang="en-US" dirty="0"/>
              <a:t>).</a:t>
            </a:r>
          </a:p>
          <a:p>
            <a:pPr fontAlgn="base"/>
            <a:r>
              <a:rPr lang="en-US" dirty="0"/>
              <a:t> </a:t>
            </a:r>
          </a:p>
          <a:p>
            <a:pPr fontAlgn="base"/>
            <a:r>
              <a:rPr lang="en-US" dirty="0"/>
              <a:t>Applying the shearing equations, we have-</a:t>
            </a:r>
          </a:p>
          <a:p>
            <a:pPr fontAlgn="base"/>
            <a:r>
              <a:rPr lang="en-US" dirty="0" err="1"/>
              <a:t>X</a:t>
            </a:r>
            <a:r>
              <a:rPr lang="en-US" baseline="-25000" dirty="0" err="1"/>
              <a:t>new</a:t>
            </a:r>
            <a:r>
              <a:rPr lang="en-US" dirty="0"/>
              <a:t> = </a:t>
            </a:r>
            <a:r>
              <a:rPr lang="en-US" dirty="0" err="1"/>
              <a:t>X</a:t>
            </a:r>
            <a:r>
              <a:rPr lang="en-US" baseline="-25000" dirty="0" err="1"/>
              <a:t>old</a:t>
            </a:r>
            <a:r>
              <a:rPr lang="en-US" dirty="0"/>
              <a:t> = 1</a:t>
            </a:r>
          </a:p>
          <a:p>
            <a:pPr fontAlgn="base"/>
            <a:r>
              <a:rPr lang="en-US" dirty="0" err="1"/>
              <a:t>Y</a:t>
            </a:r>
            <a:r>
              <a:rPr lang="en-US" baseline="-25000" dirty="0" err="1"/>
              <a:t>new</a:t>
            </a:r>
            <a:r>
              <a:rPr lang="en-US" dirty="0"/>
              <a:t> = </a:t>
            </a:r>
            <a:r>
              <a:rPr lang="en-US" dirty="0" err="1"/>
              <a:t>Y</a:t>
            </a:r>
            <a:r>
              <a:rPr lang="en-US" baseline="-25000" dirty="0" err="1"/>
              <a:t>old</a:t>
            </a:r>
            <a:r>
              <a:rPr lang="en-US" dirty="0"/>
              <a:t> + Sh</a:t>
            </a:r>
            <a:r>
              <a:rPr lang="en-US" baseline="-25000" dirty="0"/>
              <a:t>y</a:t>
            </a:r>
            <a:r>
              <a:rPr lang="en-US" dirty="0"/>
              <a:t> x </a:t>
            </a:r>
            <a:r>
              <a:rPr lang="en-US" dirty="0" err="1"/>
              <a:t>X</a:t>
            </a:r>
            <a:r>
              <a:rPr lang="en-US" baseline="-25000" dirty="0" err="1"/>
              <a:t>old</a:t>
            </a:r>
            <a:r>
              <a:rPr lang="en-US" dirty="0"/>
              <a:t> = 1 + 2 x 1 = 3</a:t>
            </a:r>
          </a:p>
          <a:p>
            <a:pPr fontAlgn="base"/>
            <a:r>
              <a:rPr lang="en-US" dirty="0" err="1"/>
              <a:t>Z</a:t>
            </a:r>
            <a:r>
              <a:rPr lang="en-US" baseline="-25000" dirty="0" err="1"/>
              <a:t>new</a:t>
            </a:r>
            <a:r>
              <a:rPr lang="en-US" dirty="0"/>
              <a:t> = </a:t>
            </a:r>
            <a:r>
              <a:rPr lang="en-US" dirty="0" err="1"/>
              <a:t>Z</a:t>
            </a:r>
            <a:r>
              <a:rPr lang="en-US" baseline="-25000" dirty="0" err="1"/>
              <a:t>old</a:t>
            </a:r>
            <a:r>
              <a:rPr lang="en-US" dirty="0"/>
              <a:t> + </a:t>
            </a:r>
            <a:r>
              <a:rPr lang="en-US" dirty="0" err="1"/>
              <a:t>Sh</a:t>
            </a:r>
            <a:r>
              <a:rPr lang="en-US" baseline="-25000" dirty="0" err="1"/>
              <a:t>z</a:t>
            </a:r>
            <a:r>
              <a:rPr lang="en-US" dirty="0"/>
              <a:t> x </a:t>
            </a:r>
            <a:r>
              <a:rPr lang="en-US" dirty="0" err="1"/>
              <a:t>X</a:t>
            </a:r>
            <a:r>
              <a:rPr lang="en-US" baseline="-25000" dirty="0" err="1"/>
              <a:t>old</a:t>
            </a:r>
            <a:r>
              <a:rPr lang="en-US" dirty="0"/>
              <a:t> = 3 + 3 x 1 = 6</a:t>
            </a:r>
          </a:p>
          <a:p>
            <a:pPr fontAlgn="base"/>
            <a:r>
              <a:rPr lang="en-US" dirty="0"/>
              <a:t> </a:t>
            </a:r>
          </a:p>
          <a:p>
            <a:pPr fontAlgn="base"/>
            <a:r>
              <a:rPr lang="en-US" dirty="0"/>
              <a:t>Thus, New coordinates of corner C after shearing = (1, 3, 6).</a:t>
            </a:r>
          </a:p>
          <a:p>
            <a:pPr fontAlgn="base"/>
            <a:r>
              <a:rPr lang="en-US" dirty="0"/>
              <a:t>Thus, New coordinates of the triangle after shearing in X axis = A (0, 0, 0), B(1, 3, 5), C(1, 3, 6).</a:t>
            </a:r>
          </a:p>
          <a:p>
            <a:endParaRPr lang="en-IN" dirty="0"/>
          </a:p>
        </p:txBody>
      </p:sp>
    </p:spTree>
    <p:extLst>
      <p:ext uri="{BB962C8B-B14F-4D97-AF65-F5344CB8AC3E}">
        <p14:creationId xmlns:p14="http://schemas.microsoft.com/office/powerpoint/2010/main" val="274855765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228600"/>
            <a:ext cx="8305800" cy="6477000"/>
          </a:xfrm>
        </p:spPr>
        <p:txBody>
          <a:bodyPr>
            <a:noAutofit/>
          </a:bodyPr>
          <a:lstStyle/>
          <a:p>
            <a:pPr algn="l"/>
            <a:r>
              <a:rPr lang="en-IN" sz="1800" b="1" dirty="0" smtClean="0">
                <a:solidFill>
                  <a:schemeClr val="accent2"/>
                </a:solidFill>
                <a:latin typeface="Cambria" pitchFamily="18" charset="0"/>
              </a:rPr>
              <a:t>Projection : </a:t>
            </a:r>
            <a:endParaRPr lang="en-IN" sz="1800" b="1" dirty="0">
              <a:solidFill>
                <a:schemeClr val="accent2"/>
              </a:solidFill>
              <a:latin typeface="Cambria" pitchFamily="18" charset="0"/>
            </a:endParaRPr>
          </a:p>
          <a:p>
            <a:pPr algn="just">
              <a:lnSpc>
                <a:spcPct val="150000"/>
              </a:lnSpc>
              <a:spcBef>
                <a:spcPts val="0"/>
              </a:spcBef>
            </a:pPr>
            <a:r>
              <a:rPr lang="en-US" sz="1600" dirty="0" smtClean="0">
                <a:solidFill>
                  <a:schemeClr val="tx1"/>
                </a:solidFill>
                <a:latin typeface="Cambria" pitchFamily="18" charset="0"/>
                <a:ea typeface="Cambria" pitchFamily="18" charset="0"/>
              </a:rPr>
              <a:t>	It </a:t>
            </a:r>
            <a:r>
              <a:rPr lang="en-US" sz="1600" dirty="0">
                <a:solidFill>
                  <a:schemeClr val="tx1"/>
                </a:solidFill>
                <a:latin typeface="Cambria" pitchFamily="18" charset="0"/>
                <a:ea typeface="Cambria" pitchFamily="18" charset="0"/>
              </a:rPr>
              <a:t>is the process of converting a 3D object into a 2D object. It is also defined as mapping or transformation of the object in projection plane or view plane. The view plane is displayed surface.</a:t>
            </a:r>
          </a:p>
          <a:p>
            <a:pPr algn="just">
              <a:lnSpc>
                <a:spcPct val="150000"/>
              </a:lnSpc>
              <a:spcBef>
                <a:spcPts val="0"/>
              </a:spcBef>
            </a:pPr>
            <a:r>
              <a:rPr lang="en-US" sz="1600" dirty="0">
                <a:solidFill>
                  <a:schemeClr val="tx1"/>
                </a:solidFill>
                <a:latin typeface="Cambria" pitchFamily="18" charset="0"/>
                <a:ea typeface="Cambria" pitchFamily="18" charset="0"/>
              </a:rPr>
              <a:t/>
            </a:r>
            <a:br>
              <a:rPr lang="en-US" sz="1600" dirty="0">
                <a:solidFill>
                  <a:schemeClr val="tx1"/>
                </a:solidFill>
                <a:latin typeface="Cambria" pitchFamily="18" charset="0"/>
                <a:ea typeface="Cambria" pitchFamily="18" charset="0"/>
              </a:rPr>
            </a:br>
            <a:endParaRPr lang="en-IN" sz="1600" dirty="0">
              <a:solidFill>
                <a:schemeClr val="tx1"/>
              </a:solidFill>
              <a:latin typeface="Cambria" pitchFamily="18" charset="0"/>
              <a:ea typeface="Cambria" pitchFamily="18" charset="0"/>
            </a:endParaRPr>
          </a:p>
          <a:p>
            <a:pPr algn="just">
              <a:lnSpc>
                <a:spcPct val="150000"/>
              </a:lnSpc>
              <a:spcBef>
                <a:spcPts val="0"/>
              </a:spcBef>
            </a:pPr>
            <a:r>
              <a:rPr lang="en-US" sz="1600" dirty="0" smtClean="0">
                <a:solidFill>
                  <a:schemeClr val="tx1"/>
                </a:solidFill>
                <a:latin typeface="Cambria" pitchFamily="18" charset="0"/>
                <a:ea typeface="Cambria" pitchFamily="18" charset="0"/>
              </a:rPr>
              <a:t>	</a:t>
            </a:r>
            <a:r>
              <a:rPr lang="en-US" sz="1800" dirty="0" smtClean="0"/>
              <a:t>	</a:t>
            </a:r>
            <a:endParaRPr lang="en-US" sz="1600" dirty="0" smtClean="0">
              <a:solidFill>
                <a:schemeClr val="tx1"/>
              </a:solidFill>
              <a:latin typeface="Cambria" pitchFamily="18" charset="0"/>
              <a:ea typeface="Cambria" pitchFamily="18" charset="0"/>
            </a:endParaRPr>
          </a:p>
        </p:txBody>
      </p:sp>
      <p:pic>
        <p:nvPicPr>
          <p:cNvPr id="1026" name="Picture 2" descr="C:\Users\hp\Desktop\computer-graphics-projec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371600"/>
            <a:ext cx="67818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07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628650" y="2057401"/>
            <a:ext cx="7886700" cy="3657600"/>
          </a:xfrm>
          <a:prstGeom prst="rect">
            <a:avLst/>
          </a:prstGeom>
        </p:spPr>
      </p:pic>
    </p:spTree>
    <p:extLst>
      <p:ext uri="{BB962C8B-B14F-4D97-AF65-F5344CB8AC3E}">
        <p14:creationId xmlns:p14="http://schemas.microsoft.com/office/powerpoint/2010/main" val="21920796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s-ES" dirty="0"/>
              <a:t>x1′ = x1+tx = 4+2 = 6</a:t>
            </a:r>
            <a:br>
              <a:rPr lang="es-ES" dirty="0"/>
            </a:br>
            <a:r>
              <a:rPr lang="es-ES" dirty="0"/>
              <a:t>y1′ = y1+ty = 5+3 = 8</a:t>
            </a:r>
            <a:br>
              <a:rPr lang="es-ES" dirty="0"/>
            </a:br>
            <a:r>
              <a:rPr lang="es-ES" dirty="0"/>
              <a:t>x2′ = x2+tx = 6+2 = 8</a:t>
            </a:r>
            <a:br>
              <a:rPr lang="es-ES" dirty="0"/>
            </a:br>
            <a:r>
              <a:rPr lang="es-ES" dirty="0"/>
              <a:t>y2′ = y2+ty = 8+3 = 11</a:t>
            </a:r>
          </a:p>
        </p:txBody>
      </p:sp>
      <p:pic>
        <p:nvPicPr>
          <p:cNvPr id="4098" name="Picture 2" descr="2D Translation questi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8596" y="3750949"/>
            <a:ext cx="3052404" cy="251301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2D translation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3750948"/>
            <a:ext cx="2647950" cy="25130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638800" y="2667000"/>
            <a:ext cx="2503827" cy="369332"/>
          </a:xfrm>
          <a:prstGeom prst="rect">
            <a:avLst/>
          </a:prstGeom>
        </p:spPr>
        <p:txBody>
          <a:bodyPr wrap="none">
            <a:spAutoFit/>
          </a:bodyPr>
          <a:lstStyle/>
          <a:p>
            <a:r>
              <a:rPr lang="en-IN" b="1" dirty="0">
                <a:solidFill>
                  <a:srgbClr val="0C0C0C"/>
                </a:solidFill>
                <a:latin typeface="Arial" panose="020B0604020202020204" pitchFamily="34" charset="0"/>
              </a:rPr>
              <a:t>A’B’ A'(6, 8) , B'(8, 11)</a:t>
            </a:r>
            <a:endParaRPr lang="en-IN" dirty="0"/>
          </a:p>
        </p:txBody>
      </p:sp>
    </p:spTree>
    <p:extLst>
      <p:ext uri="{BB962C8B-B14F-4D97-AF65-F5344CB8AC3E}">
        <p14:creationId xmlns:p14="http://schemas.microsoft.com/office/powerpoint/2010/main" val="103835431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228600"/>
            <a:ext cx="8305800" cy="6477000"/>
          </a:xfrm>
        </p:spPr>
        <p:txBody>
          <a:bodyPr>
            <a:noAutofit/>
          </a:bodyPr>
          <a:lstStyle/>
          <a:p>
            <a:pPr algn="l"/>
            <a:r>
              <a:rPr lang="en-IN" sz="1800" b="1" dirty="0" smtClean="0">
                <a:solidFill>
                  <a:schemeClr val="accent2"/>
                </a:solidFill>
                <a:latin typeface="Cambria" pitchFamily="18" charset="0"/>
              </a:rPr>
              <a:t>Perspective Projection : </a:t>
            </a:r>
          </a:p>
          <a:p>
            <a:pPr algn="just">
              <a:lnSpc>
                <a:spcPct val="150000"/>
              </a:lnSpc>
              <a:spcBef>
                <a:spcPts val="0"/>
              </a:spcBef>
            </a:pPr>
            <a:r>
              <a:rPr lang="en-US" sz="1600" dirty="0" smtClean="0">
                <a:solidFill>
                  <a:schemeClr val="tx1"/>
                </a:solidFill>
                <a:latin typeface="Cambria" pitchFamily="18" charset="0"/>
                <a:ea typeface="Cambria" pitchFamily="18" charset="0"/>
              </a:rPr>
              <a:t>	In </a:t>
            </a:r>
            <a:r>
              <a:rPr lang="en-US" sz="1600" dirty="0">
                <a:solidFill>
                  <a:schemeClr val="tx1"/>
                </a:solidFill>
                <a:latin typeface="Cambria" pitchFamily="18" charset="0"/>
                <a:ea typeface="Cambria" pitchFamily="18" charset="0"/>
              </a:rPr>
              <a:t>perspective projection farther away object from the viewer, small it appears. This property of projection gives an idea about depth. The artist use perspective projection from drawing three-dimensional scenes.</a:t>
            </a:r>
          </a:p>
          <a:p>
            <a:pPr algn="just">
              <a:lnSpc>
                <a:spcPct val="150000"/>
              </a:lnSpc>
              <a:spcBef>
                <a:spcPts val="0"/>
              </a:spcBef>
            </a:pPr>
            <a:r>
              <a:rPr lang="en-US" sz="1600" dirty="0" smtClean="0">
                <a:solidFill>
                  <a:schemeClr val="tx1"/>
                </a:solidFill>
                <a:latin typeface="Cambria" pitchFamily="18" charset="0"/>
                <a:ea typeface="Cambria" pitchFamily="18" charset="0"/>
              </a:rPr>
              <a:t>	Two </a:t>
            </a:r>
            <a:r>
              <a:rPr lang="en-US" sz="1600" dirty="0">
                <a:solidFill>
                  <a:schemeClr val="tx1"/>
                </a:solidFill>
                <a:latin typeface="Cambria" pitchFamily="18" charset="0"/>
                <a:ea typeface="Cambria" pitchFamily="18" charset="0"/>
              </a:rPr>
              <a:t>main characteristics of perspective are vanishing points and perspective foreshortening. Due to foreshortening object and lengths appear smaller from the center of projection. More we increase the distance from the center of projection, smaller will be the object appear</a:t>
            </a:r>
            <a:r>
              <a:rPr lang="en-US" sz="1600" dirty="0" smtClean="0">
                <a:solidFill>
                  <a:schemeClr val="tx1"/>
                </a:solidFill>
                <a:latin typeface="Cambria" pitchFamily="18" charset="0"/>
                <a:ea typeface="Cambria" pitchFamily="18" charset="0"/>
              </a:rPr>
              <a:t>.</a:t>
            </a:r>
          </a:p>
        </p:txBody>
      </p:sp>
      <p:pic>
        <p:nvPicPr>
          <p:cNvPr id="2050" name="Picture 2" descr="C:\Users\hp\Desktop\computer-graphics-perspective-projec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895600"/>
            <a:ext cx="6324600" cy="3415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35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724025" y="1948656"/>
            <a:ext cx="5695950" cy="4105275"/>
          </a:xfrm>
          <a:prstGeom prst="rect">
            <a:avLst/>
          </a:prstGeom>
        </p:spPr>
      </p:pic>
    </p:spTree>
    <p:extLst>
      <p:ext uri="{BB962C8B-B14F-4D97-AF65-F5344CB8AC3E}">
        <p14:creationId xmlns:p14="http://schemas.microsoft.com/office/powerpoint/2010/main" val="81448649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628650" y="2057400"/>
            <a:ext cx="7448550" cy="1066800"/>
          </a:xfrm>
          <a:prstGeom prst="rect">
            <a:avLst/>
          </a:prstGeom>
        </p:spPr>
      </p:pic>
      <p:pic>
        <p:nvPicPr>
          <p:cNvPr id="5" name="Picture 4"/>
          <p:cNvPicPr>
            <a:picLocks noChangeAspect="1"/>
          </p:cNvPicPr>
          <p:nvPr/>
        </p:nvPicPr>
        <p:blipFill>
          <a:blip r:embed="rId3"/>
          <a:stretch>
            <a:fillRect/>
          </a:stretch>
        </p:blipFill>
        <p:spPr>
          <a:xfrm>
            <a:off x="628650" y="3276600"/>
            <a:ext cx="7448550" cy="1447800"/>
          </a:xfrm>
          <a:prstGeom prst="rect">
            <a:avLst/>
          </a:prstGeom>
        </p:spPr>
      </p:pic>
      <p:pic>
        <p:nvPicPr>
          <p:cNvPr id="6" name="Picture 5"/>
          <p:cNvPicPr>
            <a:picLocks noChangeAspect="1"/>
          </p:cNvPicPr>
          <p:nvPr/>
        </p:nvPicPr>
        <p:blipFill>
          <a:blip r:embed="rId4"/>
          <a:stretch>
            <a:fillRect/>
          </a:stretch>
        </p:blipFill>
        <p:spPr>
          <a:xfrm>
            <a:off x="762000" y="5029200"/>
            <a:ext cx="7315200" cy="1219200"/>
          </a:xfrm>
          <a:prstGeom prst="rect">
            <a:avLst/>
          </a:prstGeom>
        </p:spPr>
      </p:pic>
    </p:spTree>
    <p:extLst>
      <p:ext uri="{BB962C8B-B14F-4D97-AF65-F5344CB8AC3E}">
        <p14:creationId xmlns:p14="http://schemas.microsoft.com/office/powerpoint/2010/main" val="38541097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762000" y="1828800"/>
            <a:ext cx="6781800" cy="1057275"/>
          </a:xfrm>
          <a:prstGeom prst="rect">
            <a:avLst/>
          </a:prstGeom>
        </p:spPr>
      </p:pic>
      <p:pic>
        <p:nvPicPr>
          <p:cNvPr id="5" name="Picture 4"/>
          <p:cNvPicPr>
            <a:picLocks noChangeAspect="1"/>
          </p:cNvPicPr>
          <p:nvPr/>
        </p:nvPicPr>
        <p:blipFill>
          <a:blip r:embed="rId3"/>
          <a:stretch>
            <a:fillRect/>
          </a:stretch>
        </p:blipFill>
        <p:spPr>
          <a:xfrm>
            <a:off x="1143000" y="3024186"/>
            <a:ext cx="6019799" cy="2667000"/>
          </a:xfrm>
          <a:prstGeom prst="rect">
            <a:avLst/>
          </a:prstGeom>
        </p:spPr>
      </p:pic>
      <p:pic>
        <p:nvPicPr>
          <p:cNvPr id="6" name="Picture 5"/>
          <p:cNvPicPr>
            <a:picLocks noChangeAspect="1"/>
          </p:cNvPicPr>
          <p:nvPr/>
        </p:nvPicPr>
        <p:blipFill>
          <a:blip r:embed="rId4"/>
          <a:stretch>
            <a:fillRect/>
          </a:stretch>
        </p:blipFill>
        <p:spPr>
          <a:xfrm>
            <a:off x="914400" y="5804716"/>
            <a:ext cx="6934199" cy="672284"/>
          </a:xfrm>
          <a:prstGeom prst="rect">
            <a:avLst/>
          </a:prstGeom>
        </p:spPr>
      </p:pic>
    </p:spTree>
    <p:extLst>
      <p:ext uri="{BB962C8B-B14F-4D97-AF65-F5344CB8AC3E}">
        <p14:creationId xmlns:p14="http://schemas.microsoft.com/office/powerpoint/2010/main" val="15998491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 name="Content Placeholder 5"/>
          <p:cNvPicPr>
            <a:picLocks noGrp="1" noChangeAspect="1"/>
          </p:cNvPicPr>
          <p:nvPr>
            <p:ph idx="1"/>
          </p:nvPr>
        </p:nvPicPr>
        <p:blipFill>
          <a:blip r:embed="rId2"/>
          <a:stretch>
            <a:fillRect/>
          </a:stretch>
        </p:blipFill>
        <p:spPr>
          <a:xfrm>
            <a:off x="628650" y="1690688"/>
            <a:ext cx="7886700" cy="1052511"/>
          </a:xfrm>
          <a:prstGeom prst="rect">
            <a:avLst/>
          </a:prstGeom>
        </p:spPr>
      </p:pic>
      <p:pic>
        <p:nvPicPr>
          <p:cNvPr id="7" name="Picture 6"/>
          <p:cNvPicPr>
            <a:picLocks noChangeAspect="1"/>
          </p:cNvPicPr>
          <p:nvPr/>
        </p:nvPicPr>
        <p:blipFill>
          <a:blip r:embed="rId3"/>
          <a:stretch>
            <a:fillRect/>
          </a:stretch>
        </p:blipFill>
        <p:spPr>
          <a:xfrm>
            <a:off x="1371600" y="3048000"/>
            <a:ext cx="6629400" cy="3124200"/>
          </a:xfrm>
          <a:prstGeom prst="rect">
            <a:avLst/>
          </a:prstGeom>
        </p:spPr>
      </p:pic>
    </p:spTree>
    <p:extLst>
      <p:ext uri="{BB962C8B-B14F-4D97-AF65-F5344CB8AC3E}">
        <p14:creationId xmlns:p14="http://schemas.microsoft.com/office/powerpoint/2010/main" val="409760044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533400" y="718344"/>
            <a:ext cx="7791450" cy="619125"/>
          </a:xfrm>
          <a:prstGeom prst="rect">
            <a:avLst/>
          </a:prstGeom>
        </p:spPr>
      </p:pic>
      <p:pic>
        <p:nvPicPr>
          <p:cNvPr id="5" name="Picture 4"/>
          <p:cNvPicPr>
            <a:picLocks noChangeAspect="1"/>
          </p:cNvPicPr>
          <p:nvPr/>
        </p:nvPicPr>
        <p:blipFill>
          <a:blip r:embed="rId3"/>
          <a:stretch>
            <a:fillRect/>
          </a:stretch>
        </p:blipFill>
        <p:spPr>
          <a:xfrm>
            <a:off x="1219200" y="1919287"/>
            <a:ext cx="6705600" cy="3643313"/>
          </a:xfrm>
          <a:prstGeom prst="rect">
            <a:avLst/>
          </a:prstGeom>
        </p:spPr>
      </p:pic>
    </p:spTree>
    <p:extLst>
      <p:ext uri="{BB962C8B-B14F-4D97-AF65-F5344CB8AC3E}">
        <p14:creationId xmlns:p14="http://schemas.microsoft.com/office/powerpoint/2010/main" val="201039474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457200" y="347920"/>
            <a:ext cx="7696199" cy="1747836"/>
          </a:xfrm>
          <a:prstGeom prst="rect">
            <a:avLst/>
          </a:prstGeom>
        </p:spPr>
      </p:pic>
      <p:pic>
        <p:nvPicPr>
          <p:cNvPr id="5" name="Picture 4"/>
          <p:cNvPicPr>
            <a:picLocks noChangeAspect="1"/>
          </p:cNvPicPr>
          <p:nvPr/>
        </p:nvPicPr>
        <p:blipFill>
          <a:blip r:embed="rId3"/>
          <a:stretch>
            <a:fillRect/>
          </a:stretch>
        </p:blipFill>
        <p:spPr>
          <a:xfrm>
            <a:off x="628650" y="2438400"/>
            <a:ext cx="8134350" cy="1600200"/>
          </a:xfrm>
          <a:prstGeom prst="rect">
            <a:avLst/>
          </a:prstGeom>
        </p:spPr>
      </p:pic>
    </p:spTree>
    <p:extLst>
      <p:ext uri="{BB962C8B-B14F-4D97-AF65-F5344CB8AC3E}">
        <p14:creationId xmlns:p14="http://schemas.microsoft.com/office/powerpoint/2010/main" val="177332312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676400" y="1018075"/>
            <a:ext cx="6477000" cy="5382725"/>
          </a:xfrm>
          <a:prstGeom prst="rect">
            <a:avLst/>
          </a:prstGeom>
        </p:spPr>
      </p:pic>
    </p:spTree>
    <p:extLst>
      <p:ext uri="{BB962C8B-B14F-4D97-AF65-F5344CB8AC3E}">
        <p14:creationId xmlns:p14="http://schemas.microsoft.com/office/powerpoint/2010/main" val="199385416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228600"/>
            <a:ext cx="8305800" cy="6477000"/>
          </a:xfrm>
        </p:spPr>
        <p:txBody>
          <a:bodyPr>
            <a:noAutofit/>
          </a:bodyPr>
          <a:lstStyle/>
          <a:p>
            <a:pPr algn="l"/>
            <a:r>
              <a:rPr lang="en-IN" sz="1800" b="1" dirty="0" smtClean="0">
                <a:solidFill>
                  <a:schemeClr val="accent2"/>
                </a:solidFill>
                <a:latin typeface="Cambria" pitchFamily="18" charset="0"/>
              </a:rPr>
              <a:t>Parallel Projection : </a:t>
            </a:r>
            <a:endParaRPr lang="en-IN" sz="1800" b="1" dirty="0">
              <a:solidFill>
                <a:schemeClr val="accent2"/>
              </a:solidFill>
              <a:latin typeface="Cambria" pitchFamily="18" charset="0"/>
            </a:endParaRPr>
          </a:p>
          <a:p>
            <a:pPr algn="just">
              <a:lnSpc>
                <a:spcPct val="150000"/>
              </a:lnSpc>
              <a:spcBef>
                <a:spcPts val="0"/>
              </a:spcBef>
            </a:pPr>
            <a:r>
              <a:rPr lang="en-IN" sz="1800" b="1" dirty="0">
                <a:solidFill>
                  <a:schemeClr val="accent2"/>
                </a:solidFill>
                <a:latin typeface="Cambria" pitchFamily="18" charset="0"/>
              </a:rPr>
              <a:t>	</a:t>
            </a:r>
            <a:r>
              <a:rPr lang="en-US" sz="1600" dirty="0" smtClean="0">
                <a:solidFill>
                  <a:schemeClr val="tx1"/>
                </a:solidFill>
                <a:latin typeface="Cambria" pitchFamily="18" charset="0"/>
                <a:ea typeface="Cambria" pitchFamily="18" charset="0"/>
              </a:rPr>
              <a:t>Parallel </a:t>
            </a:r>
            <a:r>
              <a:rPr lang="en-US" sz="1600" dirty="0">
                <a:solidFill>
                  <a:schemeClr val="tx1"/>
                </a:solidFill>
                <a:latin typeface="Cambria" pitchFamily="18" charset="0"/>
                <a:ea typeface="Cambria" pitchFamily="18" charset="0"/>
              </a:rPr>
              <a:t>Projection use to display picture in its true shape and size. When projectors are perpendicular to view plane then is called orthographic projection. The parallel projection is formed by extending parallel lines from each vertex on the object until they intersect the plane of the screen. The point of intersection is the </a:t>
            </a:r>
            <a:r>
              <a:rPr lang="en-US" sz="1600" dirty="0" smtClean="0">
                <a:solidFill>
                  <a:schemeClr val="tx1"/>
                </a:solidFill>
                <a:latin typeface="Cambria" pitchFamily="18" charset="0"/>
                <a:ea typeface="Cambria" pitchFamily="18" charset="0"/>
              </a:rPr>
              <a:t>projection </a:t>
            </a:r>
            <a:r>
              <a:rPr lang="en-US" sz="1600" dirty="0">
                <a:solidFill>
                  <a:schemeClr val="tx1"/>
                </a:solidFill>
                <a:latin typeface="Cambria" pitchFamily="18" charset="0"/>
                <a:ea typeface="Cambria" pitchFamily="18" charset="0"/>
              </a:rPr>
              <a:t>of vertex</a:t>
            </a:r>
            <a:r>
              <a:rPr lang="en-US" sz="1600" dirty="0" smtClean="0">
                <a:solidFill>
                  <a:schemeClr val="tx1"/>
                </a:solidFill>
                <a:latin typeface="Cambria" pitchFamily="18" charset="0"/>
                <a:ea typeface="Cambria" pitchFamily="18" charset="0"/>
              </a:rPr>
              <a:t>.</a:t>
            </a:r>
          </a:p>
          <a:p>
            <a:pPr algn="just">
              <a:lnSpc>
                <a:spcPct val="150000"/>
              </a:lnSpc>
              <a:spcBef>
                <a:spcPts val="0"/>
              </a:spcBef>
            </a:pPr>
            <a:endParaRPr lang="en-US" sz="1600" dirty="0">
              <a:solidFill>
                <a:schemeClr val="tx1"/>
              </a:solidFill>
              <a:latin typeface="Cambria" pitchFamily="18" charset="0"/>
              <a:ea typeface="Cambria" pitchFamily="18" charset="0"/>
            </a:endParaRPr>
          </a:p>
        </p:txBody>
      </p:sp>
      <p:pic>
        <p:nvPicPr>
          <p:cNvPr id="3073" name="Picture 1" descr="C:\Users\hp\Desktop\computer-graphics-parallel-projec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667000"/>
            <a:ext cx="6172200" cy="406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10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228600"/>
            <a:ext cx="8305800" cy="6477000"/>
          </a:xfrm>
        </p:spPr>
        <p:txBody>
          <a:bodyPr>
            <a:noAutofit/>
          </a:bodyPr>
          <a:lstStyle/>
          <a:p>
            <a:pPr algn="l"/>
            <a:r>
              <a:rPr lang="en-IN" sz="1800" b="1" dirty="0" smtClean="0">
                <a:solidFill>
                  <a:schemeClr val="accent2"/>
                </a:solidFill>
                <a:latin typeface="Cambria" pitchFamily="18" charset="0"/>
              </a:rPr>
              <a:t>Parallel Projection : </a:t>
            </a:r>
          </a:p>
          <a:p>
            <a:pPr algn="just">
              <a:lnSpc>
                <a:spcPct val="150000"/>
              </a:lnSpc>
              <a:spcBef>
                <a:spcPts val="0"/>
              </a:spcBef>
            </a:pPr>
            <a:r>
              <a:rPr lang="en-US" sz="1600" b="1" dirty="0" smtClean="0">
                <a:solidFill>
                  <a:schemeClr val="tx1"/>
                </a:solidFill>
                <a:latin typeface="Cambria" pitchFamily="18" charset="0"/>
                <a:ea typeface="Cambria" pitchFamily="18" charset="0"/>
              </a:rPr>
              <a:t>Isometric </a:t>
            </a:r>
            <a:r>
              <a:rPr lang="en-US" sz="1600" b="1" dirty="0">
                <a:solidFill>
                  <a:schemeClr val="tx1"/>
                </a:solidFill>
                <a:latin typeface="Cambria" pitchFamily="18" charset="0"/>
                <a:ea typeface="Cambria" pitchFamily="18" charset="0"/>
              </a:rPr>
              <a:t>Projection: </a:t>
            </a:r>
            <a:r>
              <a:rPr lang="en-US" sz="1600" dirty="0">
                <a:solidFill>
                  <a:schemeClr val="tx1"/>
                </a:solidFill>
                <a:latin typeface="Cambria" pitchFamily="18" charset="0"/>
                <a:ea typeface="Cambria" pitchFamily="18" charset="0"/>
              </a:rPr>
              <a:t>All projectors make equal angles generally angle is of 30°.</a:t>
            </a:r>
          </a:p>
          <a:p>
            <a:pPr algn="just">
              <a:lnSpc>
                <a:spcPct val="150000"/>
              </a:lnSpc>
              <a:spcBef>
                <a:spcPts val="0"/>
              </a:spcBef>
            </a:pPr>
            <a:r>
              <a:rPr lang="en-US" sz="1600" b="1" dirty="0" err="1">
                <a:solidFill>
                  <a:schemeClr val="tx1"/>
                </a:solidFill>
                <a:latin typeface="Cambria" pitchFamily="18" charset="0"/>
                <a:ea typeface="Cambria" pitchFamily="18" charset="0"/>
              </a:rPr>
              <a:t>Dimetric</a:t>
            </a:r>
            <a:r>
              <a:rPr lang="en-US" sz="1600" dirty="0">
                <a:solidFill>
                  <a:schemeClr val="tx1"/>
                </a:solidFill>
                <a:latin typeface="Cambria" pitchFamily="18" charset="0"/>
                <a:ea typeface="Cambria" pitchFamily="18" charset="0"/>
              </a:rPr>
              <a:t>: In these two projectors have equal angles. With respect to two principle axis.</a:t>
            </a:r>
          </a:p>
          <a:p>
            <a:pPr algn="just">
              <a:lnSpc>
                <a:spcPct val="150000"/>
              </a:lnSpc>
              <a:spcBef>
                <a:spcPts val="0"/>
              </a:spcBef>
            </a:pPr>
            <a:r>
              <a:rPr lang="en-US" sz="1600" b="1" dirty="0">
                <a:solidFill>
                  <a:schemeClr val="tx1"/>
                </a:solidFill>
                <a:latin typeface="Cambria" pitchFamily="18" charset="0"/>
                <a:ea typeface="Cambria" pitchFamily="18" charset="0"/>
              </a:rPr>
              <a:t>Trimetric:</a:t>
            </a:r>
            <a:r>
              <a:rPr lang="en-US" sz="1600" dirty="0">
                <a:solidFill>
                  <a:schemeClr val="tx1"/>
                </a:solidFill>
                <a:latin typeface="Cambria" pitchFamily="18" charset="0"/>
                <a:ea typeface="Cambria" pitchFamily="18" charset="0"/>
              </a:rPr>
              <a:t> The direction of projection makes unequal angle with their principle axis.</a:t>
            </a:r>
          </a:p>
          <a:p>
            <a:pPr algn="just">
              <a:lnSpc>
                <a:spcPct val="150000"/>
              </a:lnSpc>
              <a:spcBef>
                <a:spcPts val="0"/>
              </a:spcBef>
            </a:pPr>
            <a:r>
              <a:rPr lang="en-US" sz="1600" b="1" dirty="0">
                <a:solidFill>
                  <a:schemeClr val="tx1"/>
                </a:solidFill>
                <a:latin typeface="Cambria" pitchFamily="18" charset="0"/>
                <a:ea typeface="Cambria" pitchFamily="18" charset="0"/>
              </a:rPr>
              <a:t>Cavalier:</a:t>
            </a:r>
            <a:r>
              <a:rPr lang="en-US" sz="1600" dirty="0">
                <a:solidFill>
                  <a:schemeClr val="tx1"/>
                </a:solidFill>
                <a:latin typeface="Cambria" pitchFamily="18" charset="0"/>
                <a:ea typeface="Cambria" pitchFamily="18" charset="0"/>
              </a:rPr>
              <a:t> All lines perpendicular to the projection plane are projected with no change in length.</a:t>
            </a:r>
          </a:p>
          <a:p>
            <a:pPr algn="just">
              <a:lnSpc>
                <a:spcPct val="150000"/>
              </a:lnSpc>
              <a:spcBef>
                <a:spcPts val="0"/>
              </a:spcBef>
            </a:pPr>
            <a:r>
              <a:rPr lang="en-US" sz="1600" b="1" dirty="0">
                <a:solidFill>
                  <a:schemeClr val="tx1"/>
                </a:solidFill>
                <a:latin typeface="Cambria" pitchFamily="18" charset="0"/>
                <a:ea typeface="Cambria" pitchFamily="18" charset="0"/>
              </a:rPr>
              <a:t>Cabinet:</a:t>
            </a:r>
            <a:r>
              <a:rPr lang="en-US" sz="1600" dirty="0">
                <a:solidFill>
                  <a:schemeClr val="tx1"/>
                </a:solidFill>
                <a:latin typeface="Cambria" pitchFamily="18" charset="0"/>
                <a:ea typeface="Cambria" pitchFamily="18" charset="0"/>
              </a:rPr>
              <a:t> All lines perpendicular to the projection plane are projected to one half of their length. These give a realistic appearance of object.</a:t>
            </a:r>
          </a:p>
          <a:p>
            <a:pPr algn="just">
              <a:lnSpc>
                <a:spcPct val="150000"/>
              </a:lnSpc>
              <a:spcBef>
                <a:spcPts val="0"/>
              </a:spcBef>
            </a:pPr>
            <a:endParaRPr lang="en-US" sz="1600" dirty="0">
              <a:solidFill>
                <a:schemeClr val="tx1"/>
              </a:solidFill>
              <a:latin typeface="Cambria" pitchFamily="18" charset="0"/>
              <a:ea typeface="Cambria" pitchFamily="18" charset="0"/>
            </a:endParaRPr>
          </a:p>
        </p:txBody>
      </p:sp>
      <p:pic>
        <p:nvPicPr>
          <p:cNvPr id="4098" name="Picture 2" descr="C:\Users\hp\Desktop\computer-graphics-parallel-projection2 (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557" y="3429000"/>
            <a:ext cx="7404465" cy="268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34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844674"/>
          </a:xfrm>
        </p:spPr>
        <p:txBody>
          <a:bodyPr>
            <a:normAutofit fontScale="90000"/>
          </a:bodyPr>
          <a:lstStyle/>
          <a:p>
            <a:r>
              <a:rPr lang="en-US" dirty="0"/>
              <a:t>Given a circle C with radius 10 and center coordinates (1, 4). Apply the translation with distance 5 towards X axis and 1 towards Y axis. Obtain the new coordinates of C without changing its radius.</a:t>
            </a:r>
            <a:endParaRPr lang="en-IN" dirty="0"/>
          </a:p>
        </p:txBody>
      </p:sp>
      <p:sp>
        <p:nvSpPr>
          <p:cNvPr id="3" name="Content Placeholder 2"/>
          <p:cNvSpPr>
            <a:spLocks noGrp="1"/>
          </p:cNvSpPr>
          <p:nvPr>
            <p:ph idx="1"/>
          </p:nvPr>
        </p:nvSpPr>
        <p:spPr>
          <a:xfrm>
            <a:off x="628650" y="2514599"/>
            <a:ext cx="7886700" cy="3662363"/>
          </a:xfrm>
        </p:spPr>
        <p:txBody>
          <a:bodyPr/>
          <a:lstStyle/>
          <a:p>
            <a:endParaRPr lang="en-IN" dirty="0"/>
          </a:p>
        </p:txBody>
      </p:sp>
    </p:spTree>
    <p:extLst>
      <p:ext uri="{BB962C8B-B14F-4D97-AF65-F5344CB8AC3E}">
        <p14:creationId xmlns:p14="http://schemas.microsoft.com/office/powerpoint/2010/main" val="27623166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stretch>
            <a:fillRect/>
          </a:stretch>
        </p:blipFill>
        <p:spPr>
          <a:xfrm>
            <a:off x="648315" y="1690688"/>
            <a:ext cx="7505085" cy="900111"/>
          </a:xfrm>
          <a:prstGeom prst="rect">
            <a:avLst/>
          </a:prstGeom>
        </p:spPr>
      </p:pic>
      <p:pic>
        <p:nvPicPr>
          <p:cNvPr id="6" name="Picture 5"/>
          <p:cNvPicPr>
            <a:picLocks noChangeAspect="1"/>
          </p:cNvPicPr>
          <p:nvPr/>
        </p:nvPicPr>
        <p:blipFill>
          <a:blip r:embed="rId3"/>
          <a:stretch>
            <a:fillRect/>
          </a:stretch>
        </p:blipFill>
        <p:spPr>
          <a:xfrm>
            <a:off x="695325" y="2819400"/>
            <a:ext cx="7458075" cy="762000"/>
          </a:xfrm>
          <a:prstGeom prst="rect">
            <a:avLst/>
          </a:prstGeom>
        </p:spPr>
      </p:pic>
      <p:pic>
        <p:nvPicPr>
          <p:cNvPr id="7" name="Picture 6"/>
          <p:cNvPicPr>
            <a:picLocks noChangeAspect="1"/>
          </p:cNvPicPr>
          <p:nvPr/>
        </p:nvPicPr>
        <p:blipFill>
          <a:blip r:embed="rId4"/>
          <a:stretch>
            <a:fillRect/>
          </a:stretch>
        </p:blipFill>
        <p:spPr>
          <a:xfrm>
            <a:off x="702699" y="3962400"/>
            <a:ext cx="7867650" cy="685800"/>
          </a:xfrm>
          <a:prstGeom prst="rect">
            <a:avLst/>
          </a:prstGeom>
        </p:spPr>
      </p:pic>
    </p:spTree>
    <p:extLst>
      <p:ext uri="{BB962C8B-B14F-4D97-AF65-F5344CB8AC3E}">
        <p14:creationId xmlns:p14="http://schemas.microsoft.com/office/powerpoint/2010/main" val="327273985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628650" y="1690690"/>
            <a:ext cx="8134350" cy="3638426"/>
          </a:xfrm>
          <a:prstGeom prst="rect">
            <a:avLst/>
          </a:prstGeom>
        </p:spPr>
      </p:pic>
    </p:spTree>
    <p:extLst>
      <p:ext uri="{BB962C8B-B14F-4D97-AF65-F5344CB8AC3E}">
        <p14:creationId xmlns:p14="http://schemas.microsoft.com/office/powerpoint/2010/main" val="296999717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838200" y="1690689"/>
            <a:ext cx="6829425" cy="704850"/>
          </a:xfrm>
          <a:prstGeom prst="rect">
            <a:avLst/>
          </a:prstGeom>
        </p:spPr>
      </p:pic>
      <p:pic>
        <p:nvPicPr>
          <p:cNvPr id="5" name="Picture 4"/>
          <p:cNvPicPr>
            <a:picLocks noChangeAspect="1"/>
          </p:cNvPicPr>
          <p:nvPr/>
        </p:nvPicPr>
        <p:blipFill>
          <a:blip r:embed="rId3"/>
          <a:stretch>
            <a:fillRect/>
          </a:stretch>
        </p:blipFill>
        <p:spPr>
          <a:xfrm>
            <a:off x="838200" y="2694553"/>
            <a:ext cx="5295900" cy="314325"/>
          </a:xfrm>
          <a:prstGeom prst="rect">
            <a:avLst/>
          </a:prstGeom>
        </p:spPr>
      </p:pic>
      <p:pic>
        <p:nvPicPr>
          <p:cNvPr id="6" name="Picture 5"/>
          <p:cNvPicPr>
            <a:picLocks noChangeAspect="1"/>
          </p:cNvPicPr>
          <p:nvPr/>
        </p:nvPicPr>
        <p:blipFill>
          <a:blip r:embed="rId4"/>
          <a:stretch>
            <a:fillRect/>
          </a:stretch>
        </p:blipFill>
        <p:spPr>
          <a:xfrm>
            <a:off x="838200" y="3696114"/>
            <a:ext cx="7458075" cy="2176462"/>
          </a:xfrm>
          <a:prstGeom prst="rect">
            <a:avLst/>
          </a:prstGeom>
        </p:spPr>
      </p:pic>
    </p:spTree>
    <p:extLst>
      <p:ext uri="{BB962C8B-B14F-4D97-AF65-F5344CB8AC3E}">
        <p14:creationId xmlns:p14="http://schemas.microsoft.com/office/powerpoint/2010/main" val="1187977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81000" y="1690690"/>
            <a:ext cx="7696200" cy="3277392"/>
          </a:xfrm>
          <a:prstGeom prst="rect">
            <a:avLst/>
          </a:prstGeom>
        </p:spPr>
      </p:pic>
      <p:pic>
        <p:nvPicPr>
          <p:cNvPr id="5" name="Picture 4"/>
          <p:cNvPicPr>
            <a:picLocks noChangeAspect="1"/>
          </p:cNvPicPr>
          <p:nvPr/>
        </p:nvPicPr>
        <p:blipFill>
          <a:blip r:embed="rId3"/>
          <a:stretch>
            <a:fillRect/>
          </a:stretch>
        </p:blipFill>
        <p:spPr>
          <a:xfrm>
            <a:off x="628650" y="5562600"/>
            <a:ext cx="7448550" cy="1143000"/>
          </a:xfrm>
          <a:prstGeom prst="rect">
            <a:avLst/>
          </a:prstGeom>
        </p:spPr>
      </p:pic>
    </p:spTree>
    <p:extLst>
      <p:ext uri="{BB962C8B-B14F-4D97-AF65-F5344CB8AC3E}">
        <p14:creationId xmlns:p14="http://schemas.microsoft.com/office/powerpoint/2010/main" val="183745124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219200" y="1524000"/>
            <a:ext cx="6019800" cy="4248944"/>
          </a:xfrm>
          <a:prstGeom prst="rect">
            <a:avLst/>
          </a:prstGeom>
        </p:spPr>
      </p:pic>
    </p:spTree>
    <p:extLst>
      <p:ext uri="{BB962C8B-B14F-4D97-AF65-F5344CB8AC3E}">
        <p14:creationId xmlns:p14="http://schemas.microsoft.com/office/powerpoint/2010/main" val="1869742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636024" y="1828800"/>
            <a:ext cx="7879326" cy="762000"/>
          </a:xfrm>
          <a:prstGeom prst="rect">
            <a:avLst/>
          </a:prstGeom>
        </p:spPr>
      </p:pic>
      <p:pic>
        <p:nvPicPr>
          <p:cNvPr id="5" name="Picture 4"/>
          <p:cNvPicPr>
            <a:picLocks noChangeAspect="1"/>
          </p:cNvPicPr>
          <p:nvPr/>
        </p:nvPicPr>
        <p:blipFill>
          <a:blip r:embed="rId3"/>
          <a:stretch>
            <a:fillRect/>
          </a:stretch>
        </p:blipFill>
        <p:spPr>
          <a:xfrm>
            <a:off x="636024" y="2765782"/>
            <a:ext cx="7879326" cy="587018"/>
          </a:xfrm>
          <a:prstGeom prst="rect">
            <a:avLst/>
          </a:prstGeom>
        </p:spPr>
      </p:pic>
    </p:spTree>
    <p:extLst>
      <p:ext uri="{BB962C8B-B14F-4D97-AF65-F5344CB8AC3E}">
        <p14:creationId xmlns:p14="http://schemas.microsoft.com/office/powerpoint/2010/main" val="833552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ISOMETRIC PROJECTION FOR CUBE </a:t>
            </a:r>
            <a:endParaRPr lang="en-IN" dirty="0"/>
          </a:p>
        </p:txBody>
      </p:sp>
      <p:pic>
        <p:nvPicPr>
          <p:cNvPr id="4" name="Content Placeholder 3"/>
          <p:cNvPicPr>
            <a:picLocks noGrp="1" noChangeAspect="1"/>
          </p:cNvPicPr>
          <p:nvPr>
            <p:ph idx="1"/>
          </p:nvPr>
        </p:nvPicPr>
        <p:blipFill>
          <a:blip r:embed="rId2"/>
          <a:stretch>
            <a:fillRect/>
          </a:stretch>
        </p:blipFill>
        <p:spPr>
          <a:xfrm>
            <a:off x="628650" y="2353583"/>
            <a:ext cx="7886700" cy="3295421"/>
          </a:xfrm>
          <a:prstGeom prst="rect">
            <a:avLst/>
          </a:prstGeom>
        </p:spPr>
      </p:pic>
    </p:spTree>
    <p:extLst>
      <p:ext uri="{BB962C8B-B14F-4D97-AF65-F5344CB8AC3E}">
        <p14:creationId xmlns:p14="http://schemas.microsoft.com/office/powerpoint/2010/main" val="81084007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628650" y="1828800"/>
            <a:ext cx="7324725" cy="695325"/>
          </a:xfrm>
          <a:prstGeom prst="rect">
            <a:avLst/>
          </a:prstGeom>
        </p:spPr>
      </p:pic>
      <p:pic>
        <p:nvPicPr>
          <p:cNvPr id="5" name="Picture 4"/>
          <p:cNvPicPr>
            <a:picLocks noChangeAspect="1"/>
          </p:cNvPicPr>
          <p:nvPr/>
        </p:nvPicPr>
        <p:blipFill>
          <a:blip r:embed="rId3"/>
          <a:stretch>
            <a:fillRect/>
          </a:stretch>
        </p:blipFill>
        <p:spPr>
          <a:xfrm>
            <a:off x="628650" y="2662236"/>
            <a:ext cx="7753350" cy="766764"/>
          </a:xfrm>
          <a:prstGeom prst="rect">
            <a:avLst/>
          </a:prstGeom>
        </p:spPr>
      </p:pic>
      <p:pic>
        <p:nvPicPr>
          <p:cNvPr id="6" name="Picture 5"/>
          <p:cNvPicPr>
            <a:picLocks noChangeAspect="1"/>
          </p:cNvPicPr>
          <p:nvPr/>
        </p:nvPicPr>
        <p:blipFill>
          <a:blip r:embed="rId4"/>
          <a:stretch>
            <a:fillRect/>
          </a:stretch>
        </p:blipFill>
        <p:spPr>
          <a:xfrm>
            <a:off x="626192" y="3567111"/>
            <a:ext cx="7753350" cy="424941"/>
          </a:xfrm>
          <a:prstGeom prst="rect">
            <a:avLst/>
          </a:prstGeom>
        </p:spPr>
      </p:pic>
    </p:spTree>
    <p:extLst>
      <p:ext uri="{BB962C8B-B14F-4D97-AF65-F5344CB8AC3E}">
        <p14:creationId xmlns:p14="http://schemas.microsoft.com/office/powerpoint/2010/main" val="379018601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914400" y="1447800"/>
            <a:ext cx="7086600" cy="4191000"/>
          </a:xfrm>
          <a:prstGeom prst="rect">
            <a:avLst/>
          </a:prstGeom>
        </p:spPr>
      </p:pic>
    </p:spTree>
    <p:extLst>
      <p:ext uri="{BB962C8B-B14F-4D97-AF65-F5344CB8AC3E}">
        <p14:creationId xmlns:p14="http://schemas.microsoft.com/office/powerpoint/2010/main" val="310592869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990600" y="1143000"/>
            <a:ext cx="7524750" cy="5257800"/>
          </a:xfrm>
          <a:prstGeom prst="rect">
            <a:avLst/>
          </a:prstGeom>
        </p:spPr>
      </p:pic>
    </p:spTree>
    <p:extLst>
      <p:ext uri="{BB962C8B-B14F-4D97-AF65-F5344CB8AC3E}">
        <p14:creationId xmlns:p14="http://schemas.microsoft.com/office/powerpoint/2010/main" val="2822942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81000"/>
            <a:ext cx="7886700" cy="5795963"/>
          </a:xfrm>
        </p:spPr>
        <p:txBody>
          <a:bodyPr/>
          <a:lstStyle/>
          <a:p>
            <a:pPr marL="0" indent="0" fontAlgn="base">
              <a:buNone/>
            </a:pPr>
            <a:r>
              <a:rPr lang="en-US" sz="2400" dirty="0"/>
              <a:t>Given-</a:t>
            </a:r>
          </a:p>
          <a:p>
            <a:pPr marL="0" indent="0" fontAlgn="base">
              <a:buNone/>
            </a:pPr>
            <a:r>
              <a:rPr lang="en-US" sz="2400" dirty="0"/>
              <a:t>Old center coordinates of C = (</a:t>
            </a:r>
            <a:r>
              <a:rPr lang="en-US" sz="2400" dirty="0" err="1"/>
              <a:t>X</a:t>
            </a:r>
            <a:r>
              <a:rPr lang="en-US" sz="2400" baseline="-25000" dirty="0" err="1"/>
              <a:t>old</a:t>
            </a:r>
            <a:r>
              <a:rPr lang="en-US" sz="2400" dirty="0"/>
              <a:t>, </a:t>
            </a:r>
            <a:r>
              <a:rPr lang="en-US" sz="2400" dirty="0" err="1"/>
              <a:t>Y</a:t>
            </a:r>
            <a:r>
              <a:rPr lang="en-US" sz="2400" baseline="-25000" dirty="0" err="1"/>
              <a:t>old</a:t>
            </a:r>
            <a:r>
              <a:rPr lang="en-US" sz="2400" dirty="0"/>
              <a:t>) = (1, 4)</a:t>
            </a:r>
          </a:p>
          <a:p>
            <a:pPr marL="0" indent="0" fontAlgn="base">
              <a:buNone/>
            </a:pPr>
            <a:r>
              <a:rPr lang="en-US" sz="2400" dirty="0"/>
              <a:t>Translation vector = (</a:t>
            </a:r>
            <a:r>
              <a:rPr lang="en-US" sz="2400" dirty="0" err="1"/>
              <a:t>T</a:t>
            </a:r>
            <a:r>
              <a:rPr lang="en-US" sz="2400" baseline="-25000" dirty="0" err="1"/>
              <a:t>x</a:t>
            </a:r>
            <a:r>
              <a:rPr lang="en-US" sz="2400" dirty="0"/>
              <a:t>, T</a:t>
            </a:r>
            <a:r>
              <a:rPr lang="en-US" sz="2400" baseline="-25000" dirty="0"/>
              <a:t>y</a:t>
            </a:r>
            <a:r>
              <a:rPr lang="en-US" sz="2400" dirty="0"/>
              <a:t>) = (5, 1)</a:t>
            </a:r>
          </a:p>
          <a:p>
            <a:pPr marL="0" indent="0" fontAlgn="base">
              <a:buNone/>
            </a:pPr>
            <a:r>
              <a:rPr lang="en-US" sz="2400" dirty="0"/>
              <a:t> </a:t>
            </a:r>
          </a:p>
          <a:p>
            <a:pPr marL="0" indent="0" fontAlgn="base">
              <a:buNone/>
            </a:pPr>
            <a:r>
              <a:rPr lang="en-US" sz="2400" dirty="0"/>
              <a:t>Let the new center coordinates of C = (</a:t>
            </a:r>
            <a:r>
              <a:rPr lang="en-US" sz="2400" dirty="0" err="1"/>
              <a:t>X</a:t>
            </a:r>
            <a:r>
              <a:rPr lang="en-US" sz="2400" baseline="-25000" dirty="0" err="1"/>
              <a:t>new</a:t>
            </a:r>
            <a:r>
              <a:rPr lang="en-US" sz="2400" dirty="0"/>
              <a:t>, </a:t>
            </a:r>
            <a:r>
              <a:rPr lang="en-US" sz="2400" dirty="0" err="1"/>
              <a:t>Y</a:t>
            </a:r>
            <a:r>
              <a:rPr lang="en-US" sz="2400" baseline="-25000" dirty="0" err="1"/>
              <a:t>new</a:t>
            </a:r>
            <a:r>
              <a:rPr lang="en-US" sz="2400" dirty="0"/>
              <a:t>).</a:t>
            </a:r>
          </a:p>
          <a:p>
            <a:pPr marL="0" indent="0" fontAlgn="base">
              <a:buNone/>
            </a:pPr>
            <a:r>
              <a:rPr lang="en-US" sz="2400" dirty="0"/>
              <a:t> </a:t>
            </a:r>
          </a:p>
          <a:p>
            <a:pPr marL="0" indent="0" fontAlgn="base">
              <a:buNone/>
            </a:pPr>
            <a:r>
              <a:rPr lang="en-US" sz="2400" dirty="0"/>
              <a:t>Applying the translation equations, we have-</a:t>
            </a:r>
          </a:p>
          <a:p>
            <a:pPr marL="0" indent="0" fontAlgn="base">
              <a:buNone/>
            </a:pPr>
            <a:r>
              <a:rPr lang="en-US" sz="2400" dirty="0" err="1"/>
              <a:t>X</a:t>
            </a:r>
            <a:r>
              <a:rPr lang="en-US" sz="2400" baseline="-25000" dirty="0" err="1"/>
              <a:t>new</a:t>
            </a:r>
            <a:r>
              <a:rPr lang="en-US" sz="2400" dirty="0"/>
              <a:t> = </a:t>
            </a:r>
            <a:r>
              <a:rPr lang="en-US" sz="2400" dirty="0" err="1"/>
              <a:t>X</a:t>
            </a:r>
            <a:r>
              <a:rPr lang="en-US" sz="2400" baseline="-25000" dirty="0" err="1"/>
              <a:t>old</a:t>
            </a:r>
            <a:r>
              <a:rPr lang="en-US" sz="2400" dirty="0"/>
              <a:t> + </a:t>
            </a:r>
            <a:r>
              <a:rPr lang="en-US" sz="2400" dirty="0" err="1"/>
              <a:t>T</a:t>
            </a:r>
            <a:r>
              <a:rPr lang="en-US" sz="2400" baseline="-25000" dirty="0" err="1"/>
              <a:t>x</a:t>
            </a:r>
            <a:r>
              <a:rPr lang="en-US" sz="2400" dirty="0"/>
              <a:t> = 1 + 5 = 6</a:t>
            </a:r>
          </a:p>
          <a:p>
            <a:pPr marL="0" indent="0" fontAlgn="base">
              <a:buNone/>
            </a:pPr>
            <a:r>
              <a:rPr lang="en-US" sz="2400" dirty="0" err="1"/>
              <a:t>Y</a:t>
            </a:r>
            <a:r>
              <a:rPr lang="en-US" sz="2400" baseline="-25000" dirty="0" err="1"/>
              <a:t>new</a:t>
            </a:r>
            <a:r>
              <a:rPr lang="en-US" sz="2400" dirty="0"/>
              <a:t> = </a:t>
            </a:r>
            <a:r>
              <a:rPr lang="en-US" sz="2400" dirty="0" err="1"/>
              <a:t>Y</a:t>
            </a:r>
            <a:r>
              <a:rPr lang="en-US" sz="2400" baseline="-25000" dirty="0" err="1"/>
              <a:t>old</a:t>
            </a:r>
            <a:r>
              <a:rPr lang="en-US" sz="2400" dirty="0"/>
              <a:t> + T</a:t>
            </a:r>
            <a:r>
              <a:rPr lang="en-US" sz="2400" baseline="-25000" dirty="0"/>
              <a:t>y</a:t>
            </a:r>
            <a:r>
              <a:rPr lang="en-US" sz="2400" dirty="0"/>
              <a:t> = 4 + 1 = 5</a:t>
            </a:r>
          </a:p>
          <a:p>
            <a:pPr marL="0" indent="0" fontAlgn="base">
              <a:buNone/>
            </a:pPr>
            <a:r>
              <a:rPr lang="en-US" sz="2400" dirty="0"/>
              <a:t> </a:t>
            </a:r>
          </a:p>
          <a:p>
            <a:pPr marL="0" indent="0" fontAlgn="base">
              <a:buNone/>
            </a:pPr>
            <a:r>
              <a:rPr lang="en-US" sz="2400" dirty="0"/>
              <a:t>Thus, New center coordinates of C = (6, 5).</a:t>
            </a:r>
          </a:p>
          <a:p>
            <a:endParaRPr lang="en-IN" dirty="0"/>
          </a:p>
        </p:txBody>
      </p:sp>
    </p:spTree>
    <p:extLst>
      <p:ext uri="{BB962C8B-B14F-4D97-AF65-F5344CB8AC3E}">
        <p14:creationId xmlns:p14="http://schemas.microsoft.com/office/powerpoint/2010/main" val="59173999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 y="228600"/>
            <a:ext cx="8763000" cy="6248400"/>
          </a:xfrm>
        </p:spPr>
        <p:txBody>
          <a:bodyPr>
            <a:noAutofit/>
          </a:bodyPr>
          <a:lstStyle/>
          <a:p>
            <a:pPr>
              <a:lnSpc>
                <a:spcPct val="150000"/>
              </a:lnSpc>
            </a:pPr>
            <a:r>
              <a:rPr lang="en-US" sz="2000" dirty="0" smtClean="0">
                <a:solidFill>
                  <a:schemeClr val="tx1"/>
                </a:solidFill>
                <a:latin typeface="Cambria" pitchFamily="18" charset="0"/>
              </a:rPr>
              <a:t>. 	</a:t>
            </a:r>
          </a:p>
          <a:p>
            <a:pPr algn="just"/>
            <a:endParaRPr lang="en-US" sz="1800" b="1" dirty="0" smtClean="0"/>
          </a:p>
        </p:txBody>
      </p:sp>
      <p:pic>
        <p:nvPicPr>
          <p:cNvPr id="1026" name="Picture 2" descr="C:\Users\NEW_COMP_CNL_25\Desktop\thankyou.jpg"/>
          <p:cNvPicPr>
            <a:picLocks noChangeAspect="1" noChangeArrowheads="1"/>
          </p:cNvPicPr>
          <p:nvPr/>
        </p:nvPicPr>
        <p:blipFill>
          <a:blip r:embed="rId2"/>
          <a:srcRect/>
          <a:stretch>
            <a:fillRect/>
          </a:stretch>
        </p:blipFill>
        <p:spPr bwMode="auto">
          <a:xfrm>
            <a:off x="2133600" y="1066800"/>
            <a:ext cx="4495800" cy="4495800"/>
          </a:xfrm>
          <a:prstGeom prst="rect">
            <a:avLst/>
          </a:prstGeom>
          <a:noFill/>
        </p:spPr>
      </p:pic>
    </p:spTree>
    <p:extLst>
      <p:ext uri="{BB962C8B-B14F-4D97-AF65-F5344CB8AC3E}">
        <p14:creationId xmlns:p14="http://schemas.microsoft.com/office/powerpoint/2010/main" val="22449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matrix form, the new center coordinates of C after translation may be obtained as-</a:t>
            </a:r>
            <a:endParaRPr lang="en-IN" dirty="0"/>
          </a:p>
        </p:txBody>
      </p:sp>
      <p:pic>
        <p:nvPicPr>
          <p:cNvPr id="25602" name="Picture 2" descr="https://www.gatevidyalay.com/wp-content/uploads/2019/08/2D-Translation-in-Computer-Graphics-Problem-01-Solution-Matrix-Form.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1690689"/>
            <a:ext cx="4833937" cy="3863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1508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Thus, New center coordinates of C = (6, 5).</a:t>
            </a:r>
            <a:endParaRPr lang="en-IN" dirty="0"/>
          </a:p>
        </p:txBody>
      </p:sp>
      <p:pic>
        <p:nvPicPr>
          <p:cNvPr id="26626" name="Picture 2" descr="https://www.gatevidyalay.com/wp-content/uploads/2019/08/Translation-in-Computer-Graphics-Problem-1-Solution-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905001"/>
            <a:ext cx="7810500" cy="3777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2591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228600"/>
            <a:ext cx="8305800" cy="5791200"/>
          </a:xfrm>
        </p:spPr>
        <p:txBody>
          <a:bodyPr>
            <a:noAutofit/>
          </a:bodyPr>
          <a:lstStyle/>
          <a:p>
            <a:pPr>
              <a:lnSpc>
                <a:spcPct val="170000"/>
              </a:lnSpc>
              <a:spcBef>
                <a:spcPts val="0"/>
              </a:spcBef>
            </a:pPr>
            <a:endParaRPr lang="en-US" sz="1600" b="1" dirty="0" smtClean="0">
              <a:solidFill>
                <a:schemeClr val="accent2"/>
              </a:solidFill>
              <a:latin typeface="Cambria" pitchFamily="18" charset="0"/>
            </a:endParaRPr>
          </a:p>
          <a:p>
            <a:pPr>
              <a:lnSpc>
                <a:spcPct val="150000"/>
              </a:lnSpc>
              <a:spcBef>
                <a:spcPts val="0"/>
              </a:spcBef>
            </a:pPr>
            <a:r>
              <a:rPr lang="en-US" sz="2000" b="1" dirty="0">
                <a:solidFill>
                  <a:schemeClr val="accent2"/>
                </a:solidFill>
                <a:latin typeface="Cambria" pitchFamily="18" charset="0"/>
              </a:rPr>
              <a:t>Unit </a:t>
            </a:r>
            <a:r>
              <a:rPr lang="en-US" sz="2000" b="1" dirty="0" smtClean="0">
                <a:solidFill>
                  <a:schemeClr val="accent2"/>
                </a:solidFill>
                <a:latin typeface="Cambria" pitchFamily="18" charset="0"/>
              </a:rPr>
              <a:t>IV </a:t>
            </a:r>
            <a:r>
              <a:rPr lang="en-US" sz="2000" b="1" dirty="0">
                <a:solidFill>
                  <a:schemeClr val="accent2"/>
                </a:solidFill>
                <a:latin typeface="Cambria" pitchFamily="18" charset="0"/>
              </a:rPr>
              <a:t>	</a:t>
            </a:r>
            <a:r>
              <a:rPr lang="en-IN" sz="2000" b="1" dirty="0">
                <a:solidFill>
                  <a:schemeClr val="accent2"/>
                </a:solidFill>
                <a:latin typeface="Cambria" pitchFamily="18" charset="0"/>
              </a:rPr>
              <a:t>Geometric transformation</a:t>
            </a:r>
            <a:r>
              <a:rPr lang="en-US" sz="2000" b="1" dirty="0">
                <a:solidFill>
                  <a:schemeClr val="accent2"/>
                </a:solidFill>
                <a:latin typeface="Cambria" pitchFamily="18" charset="0"/>
              </a:rPr>
              <a:t>	</a:t>
            </a:r>
          </a:p>
          <a:p>
            <a:pPr algn="l">
              <a:lnSpc>
                <a:spcPct val="150000"/>
              </a:lnSpc>
              <a:spcBef>
                <a:spcPts val="0"/>
              </a:spcBef>
            </a:pPr>
            <a:r>
              <a:rPr lang="en-US" sz="2000" b="1" dirty="0" smtClean="0">
                <a:solidFill>
                  <a:schemeClr val="tx1"/>
                </a:solidFill>
                <a:latin typeface="Cambria" pitchFamily="18" charset="0"/>
              </a:rPr>
              <a:t>Contents: </a:t>
            </a:r>
          </a:p>
          <a:p>
            <a:pPr algn="l">
              <a:lnSpc>
                <a:spcPct val="150000"/>
              </a:lnSpc>
              <a:spcBef>
                <a:spcPts val="0"/>
              </a:spcBef>
            </a:pPr>
            <a:r>
              <a:rPr lang="en-US" sz="2000" b="1" dirty="0" smtClean="0">
                <a:solidFill>
                  <a:schemeClr val="tx1"/>
                </a:solidFill>
                <a:latin typeface="Cambria" pitchFamily="18" charset="0"/>
              </a:rPr>
              <a:t>2D Transformations: </a:t>
            </a:r>
            <a:r>
              <a:rPr lang="en-US" sz="2000" dirty="0" smtClean="0">
                <a:solidFill>
                  <a:schemeClr val="tx1"/>
                </a:solidFill>
                <a:latin typeface="Cambria" pitchFamily="18" charset="0"/>
              </a:rPr>
              <a:t>Introduction, Matrices, Translation, Scaling, Rotation, Homogeneous coordinates and matrix representation, rotation about an origin, rotation about an arbitrary point,</a:t>
            </a:r>
          </a:p>
          <a:p>
            <a:pPr algn="l">
              <a:lnSpc>
                <a:spcPct val="150000"/>
              </a:lnSpc>
              <a:spcBef>
                <a:spcPts val="0"/>
              </a:spcBef>
            </a:pPr>
            <a:r>
              <a:rPr lang="en-US" sz="2000" dirty="0" smtClean="0">
                <a:solidFill>
                  <a:schemeClr val="tx1"/>
                </a:solidFill>
                <a:latin typeface="Cambria" pitchFamily="18" charset="0"/>
              </a:rPr>
              <a:t>Inverse transformation, Shear transformation, Reflection</a:t>
            </a:r>
          </a:p>
          <a:p>
            <a:pPr algn="l">
              <a:lnSpc>
                <a:spcPct val="150000"/>
              </a:lnSpc>
              <a:spcBef>
                <a:spcPts val="0"/>
              </a:spcBef>
            </a:pPr>
            <a:r>
              <a:rPr lang="en-US" sz="2000" b="1" dirty="0" smtClean="0">
                <a:solidFill>
                  <a:schemeClr val="tx1"/>
                </a:solidFill>
                <a:latin typeface="Cambria" pitchFamily="18" charset="0"/>
              </a:rPr>
              <a:t>3D Transformations: </a:t>
            </a:r>
            <a:r>
              <a:rPr lang="en-US" sz="2000" dirty="0" smtClean="0">
                <a:solidFill>
                  <a:schemeClr val="tx1"/>
                </a:solidFill>
                <a:latin typeface="Cambria" pitchFamily="18" charset="0"/>
              </a:rPr>
              <a:t>Introduction, Matrices,</a:t>
            </a:r>
          </a:p>
          <a:p>
            <a:pPr algn="l">
              <a:lnSpc>
                <a:spcPct val="150000"/>
              </a:lnSpc>
              <a:spcBef>
                <a:spcPts val="0"/>
              </a:spcBef>
            </a:pPr>
            <a:r>
              <a:rPr lang="en-US" sz="2000" dirty="0" smtClean="0">
                <a:solidFill>
                  <a:schemeClr val="tx1"/>
                </a:solidFill>
                <a:latin typeface="Cambria" pitchFamily="18" charset="0"/>
              </a:rPr>
              <a:t>Rotation about an arbitrary axis,</a:t>
            </a:r>
            <a:r>
              <a:rPr lang="en-US" sz="2000" b="1" dirty="0" smtClean="0">
                <a:solidFill>
                  <a:schemeClr val="tx1"/>
                </a:solidFill>
                <a:latin typeface="Cambria" pitchFamily="18" charset="0"/>
              </a:rPr>
              <a:t> </a:t>
            </a:r>
          </a:p>
          <a:p>
            <a:pPr algn="l">
              <a:lnSpc>
                <a:spcPct val="150000"/>
              </a:lnSpc>
              <a:spcBef>
                <a:spcPts val="0"/>
              </a:spcBef>
            </a:pPr>
            <a:r>
              <a:rPr lang="en-US" sz="2000" b="1" dirty="0" smtClean="0">
                <a:solidFill>
                  <a:schemeClr val="tx1"/>
                </a:solidFill>
                <a:latin typeface="Cambria" pitchFamily="18" charset="0"/>
              </a:rPr>
              <a:t>Projections: </a:t>
            </a:r>
            <a:r>
              <a:rPr lang="en-US" sz="2000" dirty="0" smtClean="0">
                <a:solidFill>
                  <a:schemeClr val="tx1"/>
                </a:solidFill>
                <a:latin typeface="Cambria" pitchFamily="18" charset="0"/>
              </a:rPr>
              <a:t>Parallel and Perspective projection</a:t>
            </a:r>
            <a:endParaRPr lang="en-US" sz="1800" dirty="0">
              <a:solidFill>
                <a:schemeClr val="tx1"/>
              </a:solidFill>
              <a:latin typeface="Cambria" pitchFamily="18" charset="0"/>
            </a:endParaRPr>
          </a:p>
        </p:txBody>
      </p:sp>
    </p:spTree>
    <p:extLst>
      <p:ext uri="{BB962C8B-B14F-4D97-AF65-F5344CB8AC3E}">
        <p14:creationId xmlns:p14="http://schemas.microsoft.com/office/powerpoint/2010/main" val="12556256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Given a square with coordinate points A(0, 3), B(3, 3), C(3, 0), D(0, 0). Apply the translation with distance 1 towards X axis and 1 towards Y axis. Obtain the new coordinates of the square.</a:t>
            </a:r>
            <a:endParaRPr lang="en-IN" dirty="0"/>
          </a:p>
        </p:txBody>
      </p:sp>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4949640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228600"/>
            <a:ext cx="8305800" cy="5791200"/>
          </a:xfrm>
        </p:spPr>
        <p:txBody>
          <a:bodyPr>
            <a:noAutofit/>
          </a:bodyPr>
          <a:lstStyle/>
          <a:p>
            <a:pPr algn="just">
              <a:lnSpc>
                <a:spcPct val="150000"/>
              </a:lnSpc>
              <a:spcBef>
                <a:spcPts val="0"/>
              </a:spcBef>
            </a:pPr>
            <a:r>
              <a:rPr lang="en-IN" sz="1800" b="1" dirty="0" smtClean="0">
                <a:solidFill>
                  <a:schemeClr val="accent2"/>
                </a:solidFill>
                <a:latin typeface="Cambria" pitchFamily="18" charset="0"/>
              </a:rPr>
              <a:t>Scaling:</a:t>
            </a:r>
          </a:p>
          <a:p>
            <a:pPr algn="just">
              <a:lnSpc>
                <a:spcPct val="150000"/>
              </a:lnSpc>
              <a:spcBef>
                <a:spcPts val="0"/>
              </a:spcBef>
            </a:pPr>
            <a:r>
              <a:rPr lang="en-US" sz="1800" b="1" dirty="0">
                <a:solidFill>
                  <a:schemeClr val="accent2"/>
                </a:solidFill>
                <a:latin typeface="Cambria" pitchFamily="18" charset="0"/>
              </a:rPr>
              <a:t>	</a:t>
            </a:r>
            <a:r>
              <a:rPr lang="en-US" sz="1600" dirty="0">
                <a:solidFill>
                  <a:schemeClr val="tx1"/>
                </a:solidFill>
                <a:latin typeface="Cambria" pitchFamily="18" charset="0"/>
                <a:ea typeface="Cambria" pitchFamily="18" charset="0"/>
              </a:rPr>
              <a:t> It is used to alter or change the size of objects. The change is done using scaling factors. There are two scaling factors, i.e. </a:t>
            </a:r>
            <a:r>
              <a:rPr lang="en-US" sz="1600" dirty="0" err="1">
                <a:solidFill>
                  <a:schemeClr val="tx1"/>
                </a:solidFill>
                <a:latin typeface="Cambria" pitchFamily="18" charset="0"/>
                <a:ea typeface="Cambria" pitchFamily="18" charset="0"/>
              </a:rPr>
              <a:t>Sx</a:t>
            </a:r>
            <a:r>
              <a:rPr lang="en-US" sz="1600" dirty="0">
                <a:solidFill>
                  <a:schemeClr val="tx1"/>
                </a:solidFill>
                <a:latin typeface="Cambria" pitchFamily="18" charset="0"/>
                <a:ea typeface="Cambria" pitchFamily="18" charset="0"/>
              </a:rPr>
              <a:t> in x direction </a:t>
            </a:r>
            <a:r>
              <a:rPr lang="en-US" sz="1600" dirty="0" err="1">
                <a:solidFill>
                  <a:schemeClr val="tx1"/>
                </a:solidFill>
                <a:latin typeface="Cambria" pitchFamily="18" charset="0"/>
                <a:ea typeface="Cambria" pitchFamily="18" charset="0"/>
              </a:rPr>
              <a:t>Sy</a:t>
            </a:r>
            <a:r>
              <a:rPr lang="en-US" sz="1600" dirty="0">
                <a:solidFill>
                  <a:schemeClr val="tx1"/>
                </a:solidFill>
                <a:latin typeface="Cambria" pitchFamily="18" charset="0"/>
                <a:ea typeface="Cambria" pitchFamily="18" charset="0"/>
              </a:rPr>
              <a:t> in y-direction. If the original position is x and y. Scaling factors are </a:t>
            </a:r>
            <a:r>
              <a:rPr lang="en-US" sz="1600" dirty="0" err="1">
                <a:solidFill>
                  <a:schemeClr val="tx1"/>
                </a:solidFill>
                <a:latin typeface="Cambria" pitchFamily="18" charset="0"/>
                <a:ea typeface="Cambria" pitchFamily="18" charset="0"/>
              </a:rPr>
              <a:t>Sx</a:t>
            </a:r>
            <a:r>
              <a:rPr lang="en-US" sz="1600" dirty="0">
                <a:solidFill>
                  <a:schemeClr val="tx1"/>
                </a:solidFill>
                <a:latin typeface="Cambria" pitchFamily="18" charset="0"/>
                <a:ea typeface="Cambria" pitchFamily="18" charset="0"/>
              </a:rPr>
              <a:t> and </a:t>
            </a:r>
            <a:r>
              <a:rPr lang="en-US" sz="1600" dirty="0" err="1">
                <a:solidFill>
                  <a:schemeClr val="tx1"/>
                </a:solidFill>
                <a:latin typeface="Cambria" pitchFamily="18" charset="0"/>
                <a:ea typeface="Cambria" pitchFamily="18" charset="0"/>
              </a:rPr>
              <a:t>Sy</a:t>
            </a:r>
            <a:r>
              <a:rPr lang="en-US" sz="1600" dirty="0">
                <a:solidFill>
                  <a:schemeClr val="tx1"/>
                </a:solidFill>
                <a:latin typeface="Cambria" pitchFamily="18" charset="0"/>
                <a:ea typeface="Cambria" pitchFamily="18" charset="0"/>
              </a:rPr>
              <a:t> then the value of coordinates after scaling will be x1 and y1.</a:t>
            </a:r>
          </a:p>
          <a:p>
            <a:pPr algn="just">
              <a:lnSpc>
                <a:spcPct val="150000"/>
              </a:lnSpc>
              <a:spcBef>
                <a:spcPts val="0"/>
              </a:spcBef>
            </a:pPr>
            <a:r>
              <a:rPr lang="en-US" sz="1600" dirty="0">
                <a:solidFill>
                  <a:schemeClr val="tx1"/>
                </a:solidFill>
                <a:latin typeface="Cambria" pitchFamily="18" charset="0"/>
                <a:ea typeface="Cambria" pitchFamily="18" charset="0"/>
              </a:rPr>
              <a:t>If the picture to be enlarged to twice its original size then </a:t>
            </a:r>
            <a:r>
              <a:rPr lang="en-US" sz="1600" dirty="0" err="1">
                <a:solidFill>
                  <a:schemeClr val="tx1"/>
                </a:solidFill>
                <a:latin typeface="Cambria" pitchFamily="18" charset="0"/>
                <a:ea typeface="Cambria" pitchFamily="18" charset="0"/>
              </a:rPr>
              <a:t>Sx</a:t>
            </a:r>
            <a:r>
              <a:rPr lang="en-US" sz="1600" dirty="0">
                <a:solidFill>
                  <a:schemeClr val="tx1"/>
                </a:solidFill>
                <a:latin typeface="Cambria" pitchFamily="18" charset="0"/>
                <a:ea typeface="Cambria" pitchFamily="18" charset="0"/>
              </a:rPr>
              <a:t> = </a:t>
            </a:r>
            <a:r>
              <a:rPr lang="en-US" sz="1600" dirty="0" err="1">
                <a:solidFill>
                  <a:schemeClr val="tx1"/>
                </a:solidFill>
                <a:latin typeface="Cambria" pitchFamily="18" charset="0"/>
                <a:ea typeface="Cambria" pitchFamily="18" charset="0"/>
              </a:rPr>
              <a:t>Sy</a:t>
            </a:r>
            <a:r>
              <a:rPr lang="en-US" sz="1600" dirty="0">
                <a:solidFill>
                  <a:schemeClr val="tx1"/>
                </a:solidFill>
                <a:latin typeface="Cambria" pitchFamily="18" charset="0"/>
                <a:ea typeface="Cambria" pitchFamily="18" charset="0"/>
              </a:rPr>
              <a:t> =2. If </a:t>
            </a:r>
            <a:r>
              <a:rPr lang="en-US" sz="1600" dirty="0" err="1">
                <a:solidFill>
                  <a:schemeClr val="tx1"/>
                </a:solidFill>
                <a:latin typeface="Cambria" pitchFamily="18" charset="0"/>
                <a:ea typeface="Cambria" pitchFamily="18" charset="0"/>
              </a:rPr>
              <a:t>Sxand</a:t>
            </a:r>
            <a:r>
              <a:rPr lang="en-US" sz="1600" dirty="0">
                <a:solidFill>
                  <a:schemeClr val="tx1"/>
                </a:solidFill>
                <a:latin typeface="Cambria" pitchFamily="18" charset="0"/>
                <a:ea typeface="Cambria" pitchFamily="18" charset="0"/>
              </a:rPr>
              <a:t> </a:t>
            </a:r>
            <a:r>
              <a:rPr lang="en-US" sz="1600" dirty="0" err="1">
                <a:solidFill>
                  <a:schemeClr val="tx1"/>
                </a:solidFill>
                <a:latin typeface="Cambria" pitchFamily="18" charset="0"/>
                <a:ea typeface="Cambria" pitchFamily="18" charset="0"/>
              </a:rPr>
              <a:t>Sy</a:t>
            </a:r>
            <a:r>
              <a:rPr lang="en-US" sz="1600" dirty="0">
                <a:solidFill>
                  <a:schemeClr val="tx1"/>
                </a:solidFill>
                <a:latin typeface="Cambria" pitchFamily="18" charset="0"/>
                <a:ea typeface="Cambria" pitchFamily="18" charset="0"/>
              </a:rPr>
              <a:t> are not equal then scaling will occur but it will elongate or distort the picture.</a:t>
            </a:r>
          </a:p>
          <a:p>
            <a:pPr algn="just">
              <a:lnSpc>
                <a:spcPct val="150000"/>
              </a:lnSpc>
              <a:spcBef>
                <a:spcPts val="0"/>
              </a:spcBef>
            </a:pPr>
            <a:endParaRPr lang="en-IN" sz="1800" b="1" dirty="0">
              <a:solidFill>
                <a:schemeClr val="accent2"/>
              </a:solidFill>
              <a:latin typeface="Cambria" pitchFamily="18" charset="0"/>
            </a:endParaRPr>
          </a:p>
          <a:p>
            <a:pPr algn="just">
              <a:lnSpc>
                <a:spcPct val="150000"/>
              </a:lnSpc>
              <a:spcBef>
                <a:spcPts val="0"/>
              </a:spcBef>
            </a:pPr>
            <a:r>
              <a:rPr lang="en-US" sz="1800" dirty="0" smtClean="0"/>
              <a:t>	</a:t>
            </a:r>
            <a:endParaRPr lang="en-US" sz="1600" dirty="0" smtClean="0">
              <a:solidFill>
                <a:schemeClr val="tx1"/>
              </a:solidFill>
              <a:latin typeface="Cambria" pitchFamily="18" charset="0"/>
              <a:ea typeface="Cambria" pitchFamily="18" charset="0"/>
            </a:endParaRPr>
          </a:p>
        </p:txBody>
      </p:sp>
      <p:pic>
        <p:nvPicPr>
          <p:cNvPr id="3074" name="Picture 2" descr="C:\Users\hp\Desktop\computer-graphics-scaling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876800"/>
            <a:ext cx="4244468" cy="187686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hp\Desktop\computer-graphics-scaling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4876800"/>
            <a:ext cx="3906837" cy="1752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hp\Desktop\computer-graphics-scaling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976375"/>
            <a:ext cx="4040187" cy="178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00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IN" dirty="0"/>
              <a:t>2D Scaling Transformation</a:t>
            </a:r>
          </a:p>
        </p:txBody>
      </p:sp>
      <p:pic>
        <p:nvPicPr>
          <p:cNvPr id="5122" name="Picture 2" descr="scaling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598" y="4038600"/>
            <a:ext cx="1895475" cy="9334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62000" y="1835121"/>
            <a:ext cx="6229350" cy="1754326"/>
          </a:xfrm>
          <a:prstGeom prst="rect">
            <a:avLst/>
          </a:prstGeom>
        </p:spPr>
        <p:txBody>
          <a:bodyPr wrap="square">
            <a:spAutoFit/>
          </a:bodyPr>
          <a:lstStyle/>
          <a:p>
            <a:r>
              <a:rPr lang="en-US" dirty="0"/>
              <a:t>2D Scaling Transformation means changing the size of an object. It is a </a:t>
            </a:r>
            <a:r>
              <a:rPr lang="en-US" dirty="0">
                <a:hlinkClick r:id="rId3"/>
              </a:rPr>
              <a:t>basic geometric transformation</a:t>
            </a:r>
            <a:r>
              <a:rPr lang="en-US" dirty="0"/>
              <a:t>. We can scale the object by multiplying scaling factors with coordinate points. </a:t>
            </a:r>
            <a:r>
              <a:rPr lang="en-US" dirty="0" err="1"/>
              <a:t>sx</a:t>
            </a:r>
            <a:r>
              <a:rPr lang="en-US" dirty="0"/>
              <a:t> is the scaling factor in the x-direction, </a:t>
            </a:r>
            <a:r>
              <a:rPr lang="en-US" dirty="0" err="1"/>
              <a:t>sy</a:t>
            </a:r>
            <a:r>
              <a:rPr lang="en-US" dirty="0"/>
              <a:t> is the scaling factor in the y-direction. This is 2D Scaling Transformation about the </a:t>
            </a:r>
            <a:r>
              <a:rPr lang="en-US" dirty="0">
                <a:hlinkClick r:id="rId4"/>
              </a:rPr>
              <a:t>origin.</a:t>
            </a:r>
            <a:endParaRPr lang="en-US" dirty="0"/>
          </a:p>
          <a:p>
            <a:endParaRPr lang="en-US" dirty="0"/>
          </a:p>
        </p:txBody>
      </p:sp>
    </p:spTree>
    <p:extLst>
      <p:ext uri="{BB962C8B-B14F-4D97-AF65-F5344CB8AC3E}">
        <p14:creationId xmlns:p14="http://schemas.microsoft.com/office/powerpoint/2010/main" val="19394497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Matrix form, the above scaling equations may be represented as-</a:t>
            </a:r>
            <a:endParaRPr lang="en-IN" dirty="0"/>
          </a:p>
        </p:txBody>
      </p:sp>
      <p:pic>
        <p:nvPicPr>
          <p:cNvPr id="27650" name="Picture 2" descr="https://www.gatevidyalay.com/wp-content/uploads/2019/08/Scaling-Matrix-in-Computer-Graphics-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47800" y="2209800"/>
            <a:ext cx="5372100" cy="2658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159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IN" b="1" dirty="0"/>
              <a:t>Scaling equation:        </a:t>
            </a:r>
            <a:endParaRPr lang="en-IN" dirty="0"/>
          </a:p>
        </p:txBody>
      </p:sp>
      <p:sp>
        <p:nvSpPr>
          <p:cNvPr id="3" name="Content Placeholder 2"/>
          <p:cNvSpPr>
            <a:spLocks noGrp="1"/>
          </p:cNvSpPr>
          <p:nvPr>
            <p:ph idx="1"/>
          </p:nvPr>
        </p:nvSpPr>
        <p:spPr>
          <a:xfrm>
            <a:off x="1524000" y="5181600"/>
            <a:ext cx="5464508" cy="4351338"/>
          </a:xfrm>
        </p:spPr>
        <p:txBody>
          <a:bodyPr/>
          <a:lstStyle/>
          <a:p>
            <a:pPr fontAlgn="base"/>
            <a:r>
              <a:rPr lang="en-IN" b="1" dirty="0"/>
              <a:t> P’=S.P</a:t>
            </a:r>
            <a:endParaRPr lang="es-ES" dirty="0"/>
          </a:p>
        </p:txBody>
      </p:sp>
      <p:pic>
        <p:nvPicPr>
          <p:cNvPr id="6146" name="Picture 2" descr="2D scaling 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3048000"/>
            <a:ext cx="3273425" cy="18573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24000" y="1905000"/>
            <a:ext cx="4572000" cy="1200329"/>
          </a:xfrm>
          <a:prstGeom prst="rect">
            <a:avLst/>
          </a:prstGeom>
        </p:spPr>
        <p:txBody>
          <a:bodyPr>
            <a:spAutoFit/>
          </a:bodyPr>
          <a:lstStyle/>
          <a:p>
            <a:pPr fontAlgn="base"/>
            <a:r>
              <a:rPr lang="es-ES" b="1" dirty="0"/>
              <a:t>x’ = x. </a:t>
            </a:r>
            <a:r>
              <a:rPr lang="es-ES" b="1" dirty="0" err="1"/>
              <a:t>sx</a:t>
            </a:r>
            <a:endParaRPr lang="es-ES" dirty="0"/>
          </a:p>
          <a:p>
            <a:pPr fontAlgn="base"/>
            <a:r>
              <a:rPr lang="es-ES" b="1" dirty="0"/>
              <a:t>y’ = y.sy</a:t>
            </a:r>
          </a:p>
          <a:p>
            <a:pPr fontAlgn="base"/>
            <a:r>
              <a:rPr lang="en-IN" b="1" dirty="0"/>
              <a:t>Scaling Matrix is a 2×2 matrix:     </a:t>
            </a:r>
            <a:endParaRPr lang="en-IN" dirty="0"/>
          </a:p>
          <a:p>
            <a:pPr fontAlgn="base"/>
            <a:endParaRPr lang="es-ES" dirty="0"/>
          </a:p>
        </p:txBody>
      </p:sp>
    </p:spTree>
    <p:extLst>
      <p:ext uri="{BB962C8B-B14F-4D97-AF65-F5344CB8AC3E}">
        <p14:creationId xmlns:p14="http://schemas.microsoft.com/office/powerpoint/2010/main" val="8120093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For homogeneous coordinates, the above scaling matrix may be represented as a 3 x 3 matrix as-</a:t>
            </a:r>
            <a:endParaRPr lang="en-IN" dirty="0"/>
          </a:p>
        </p:txBody>
      </p:sp>
      <p:pic>
        <p:nvPicPr>
          <p:cNvPr id="28674" name="Picture 2" descr="https://www.gatevidyalay.com/wp-content/uploads/2019/08/Scaling-Matrix-in-Computer-Graphics-Homogeneous-Coordinate-Representation.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1690689"/>
            <a:ext cx="5934075" cy="3606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6956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There are 2 types of scaling :</a:t>
            </a:r>
          </a:p>
        </p:txBody>
      </p:sp>
      <p:sp>
        <p:nvSpPr>
          <p:cNvPr id="3" name="Content Placeholder 2"/>
          <p:cNvSpPr>
            <a:spLocks noGrp="1"/>
          </p:cNvSpPr>
          <p:nvPr>
            <p:ph idx="1"/>
          </p:nvPr>
        </p:nvSpPr>
        <p:spPr>
          <a:xfrm>
            <a:off x="4953000" y="4876800"/>
            <a:ext cx="6537558" cy="4351338"/>
          </a:xfrm>
        </p:spPr>
        <p:txBody>
          <a:bodyPr/>
          <a:lstStyle/>
          <a:p>
            <a:endParaRPr lang="en-IN" dirty="0"/>
          </a:p>
        </p:txBody>
      </p:sp>
      <p:pic>
        <p:nvPicPr>
          <p:cNvPr id="7170" name="Picture 2" descr="uniform scal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284" y="3962400"/>
            <a:ext cx="3543915" cy="16954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066800" y="1690689"/>
            <a:ext cx="7315200" cy="2123658"/>
          </a:xfrm>
          <a:prstGeom prst="rect">
            <a:avLst/>
          </a:prstGeom>
        </p:spPr>
        <p:txBody>
          <a:bodyPr wrap="square">
            <a:spAutoFit/>
          </a:bodyPr>
          <a:lstStyle/>
          <a:p>
            <a:r>
              <a:rPr lang="en-IN" sz="2400" b="1" dirty="0"/>
              <a:t>Uniform </a:t>
            </a:r>
            <a:r>
              <a:rPr lang="en-IN" sz="2400" b="1" dirty="0" smtClean="0"/>
              <a:t>Scaling</a:t>
            </a:r>
          </a:p>
          <a:p>
            <a:endParaRPr lang="en-US" dirty="0"/>
          </a:p>
          <a:p>
            <a:endParaRPr lang="en-IN" dirty="0"/>
          </a:p>
          <a:p>
            <a:r>
              <a:rPr lang="en-US" dirty="0"/>
              <a:t>When both the scaling factors </a:t>
            </a:r>
            <a:r>
              <a:rPr lang="en-US" dirty="0" err="1"/>
              <a:t>sx</a:t>
            </a:r>
            <a:r>
              <a:rPr lang="en-US" dirty="0"/>
              <a:t>, </a:t>
            </a:r>
            <a:r>
              <a:rPr lang="en-US" dirty="0" err="1"/>
              <a:t>sy</a:t>
            </a:r>
            <a:r>
              <a:rPr lang="en-US" dirty="0"/>
              <a:t> are same. i.e.     </a:t>
            </a:r>
            <a:r>
              <a:rPr lang="en-US" dirty="0" err="1"/>
              <a:t>sx</a:t>
            </a:r>
            <a:r>
              <a:rPr lang="en-US" dirty="0"/>
              <a:t>=</a:t>
            </a:r>
            <a:r>
              <a:rPr lang="en-US" dirty="0" err="1"/>
              <a:t>sy</a:t>
            </a:r>
            <a:r>
              <a:rPr lang="en-US" dirty="0"/>
              <a:t>. In this case Size increases or reduces uniformly in both the directions. That is ratio of scaling of the object remains same in both the dimensions. for example in the following figure square remains square.</a:t>
            </a:r>
            <a:endParaRPr lang="en-IN" dirty="0"/>
          </a:p>
        </p:txBody>
      </p:sp>
    </p:spTree>
    <p:extLst>
      <p:ext uri="{BB962C8B-B14F-4D97-AF65-F5344CB8AC3E}">
        <p14:creationId xmlns:p14="http://schemas.microsoft.com/office/powerpoint/2010/main" val="38181891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IN" dirty="0"/>
              <a:t>Differential Scaling</a:t>
            </a:r>
          </a:p>
        </p:txBody>
      </p:sp>
      <p:sp>
        <p:nvSpPr>
          <p:cNvPr id="3" name="Content Placeholder 2"/>
          <p:cNvSpPr>
            <a:spLocks noGrp="1"/>
          </p:cNvSpPr>
          <p:nvPr>
            <p:ph idx="1"/>
          </p:nvPr>
        </p:nvSpPr>
        <p:spPr>
          <a:xfrm>
            <a:off x="628650" y="1825625"/>
            <a:ext cx="7886700" cy="1146175"/>
          </a:xfrm>
        </p:spPr>
        <p:txBody>
          <a:bodyPr>
            <a:normAutofit lnSpcReduction="10000"/>
          </a:bodyPr>
          <a:lstStyle/>
          <a:p>
            <a:r>
              <a:rPr lang="en-US" dirty="0"/>
              <a:t>When both the scaling factors </a:t>
            </a:r>
            <a:r>
              <a:rPr lang="en-US" dirty="0" err="1"/>
              <a:t>sx,sy</a:t>
            </a:r>
            <a:r>
              <a:rPr lang="en-US" dirty="0"/>
              <a:t> are different. Scaling will not be same in both x and y direction. In the following figure increase in x direction is more as compared to y direction. Therefore square has transformed to rectangle.</a:t>
            </a:r>
            <a:endParaRPr lang="en-IN" dirty="0"/>
          </a:p>
        </p:txBody>
      </p:sp>
      <p:pic>
        <p:nvPicPr>
          <p:cNvPr id="8194" name="Picture 2" descr="Differential scal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3810000"/>
            <a:ext cx="42672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573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Possible values of Scaling Factors</a:t>
            </a:r>
            <a:br>
              <a:rPr lang="en-US" dirty="0"/>
            </a:br>
            <a:r>
              <a:rPr lang="en-US" b="1" dirty="0"/>
              <a:t>The scaling factor (</a:t>
            </a:r>
            <a:r>
              <a:rPr lang="en-US" b="1" dirty="0" err="1"/>
              <a:t>sx</a:t>
            </a:r>
            <a:r>
              <a:rPr lang="en-US" b="1" dirty="0"/>
              <a:t>, </a:t>
            </a:r>
            <a:r>
              <a:rPr lang="en-US" b="1" dirty="0" err="1"/>
              <a:t>sy</a:t>
            </a:r>
            <a:r>
              <a:rPr lang="en-US" b="1" dirty="0"/>
              <a:t>) is</a:t>
            </a:r>
            <a:r>
              <a:rPr lang="en-US" dirty="0"/>
              <a:t> always positive</a:t>
            </a:r>
            <a:r>
              <a:rPr lang="en-US" b="1" dirty="0"/>
              <a:t>.</a:t>
            </a:r>
            <a:endParaRPr lang="en-US" dirty="0"/>
          </a:p>
        </p:txBody>
      </p:sp>
      <p:sp>
        <p:nvSpPr>
          <p:cNvPr id="3" name="Content Placeholder 2"/>
          <p:cNvSpPr>
            <a:spLocks noGrp="1"/>
          </p:cNvSpPr>
          <p:nvPr>
            <p:ph idx="1"/>
          </p:nvPr>
        </p:nvSpPr>
        <p:spPr>
          <a:xfrm>
            <a:off x="628650" y="1825625"/>
            <a:ext cx="7886700" cy="993775"/>
          </a:xfrm>
        </p:spPr>
        <p:txBody>
          <a:bodyPr/>
          <a:lstStyle/>
          <a:p>
            <a:pPr fontAlgn="base"/>
            <a:r>
              <a:rPr lang="en-US" dirty="0"/>
              <a:t>Case 1: If (</a:t>
            </a:r>
            <a:r>
              <a:rPr lang="en-US" dirty="0" err="1"/>
              <a:t>sx</a:t>
            </a:r>
            <a:r>
              <a:rPr lang="en-US" dirty="0"/>
              <a:t>, </a:t>
            </a:r>
            <a:r>
              <a:rPr lang="en-US" dirty="0" err="1"/>
              <a:t>sy</a:t>
            </a:r>
            <a:r>
              <a:rPr lang="en-US" dirty="0"/>
              <a:t>) = 1</a:t>
            </a:r>
          </a:p>
          <a:p>
            <a:pPr fontAlgn="base"/>
            <a:r>
              <a:rPr lang="en-US" dirty="0"/>
              <a:t>            Then size of object will remain unchanged.</a:t>
            </a:r>
          </a:p>
        </p:txBody>
      </p:sp>
      <p:pic>
        <p:nvPicPr>
          <p:cNvPr id="9220" name="Picture 4" descr="scaling unchang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581400"/>
            <a:ext cx="184785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1280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Case 2 : If (</a:t>
            </a:r>
            <a:r>
              <a:rPr lang="en-US" dirty="0" err="1"/>
              <a:t>sx</a:t>
            </a:r>
            <a:r>
              <a:rPr lang="en-US" dirty="0"/>
              <a:t>, </a:t>
            </a:r>
            <a:r>
              <a:rPr lang="en-US" dirty="0" err="1"/>
              <a:t>sy</a:t>
            </a:r>
            <a:r>
              <a:rPr lang="en-US" dirty="0"/>
              <a:t>) &gt; 1</a:t>
            </a:r>
            <a:br>
              <a:rPr lang="en-US" dirty="0"/>
            </a:br>
            <a:r>
              <a:rPr lang="en-US" dirty="0"/>
              <a:t>            Then size of object will increase.</a:t>
            </a:r>
          </a:p>
        </p:txBody>
      </p:sp>
      <p:pic>
        <p:nvPicPr>
          <p:cNvPr id="10242" name="Picture 2" descr="scaling increas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62200" y="2133600"/>
            <a:ext cx="3362325" cy="11811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52525" y="3886200"/>
            <a:ext cx="4572000" cy="646331"/>
          </a:xfrm>
          <a:prstGeom prst="rect">
            <a:avLst/>
          </a:prstGeom>
        </p:spPr>
        <p:txBody>
          <a:bodyPr>
            <a:spAutoFit/>
          </a:bodyPr>
          <a:lstStyle/>
          <a:p>
            <a:pPr fontAlgn="base"/>
            <a:r>
              <a:rPr lang="en-US" dirty="0">
                <a:solidFill>
                  <a:srgbClr val="0C0C0C"/>
                </a:solidFill>
                <a:latin typeface="Arial" panose="020B0604020202020204" pitchFamily="34" charset="0"/>
              </a:rPr>
              <a:t>Case 2 : If (</a:t>
            </a:r>
            <a:r>
              <a:rPr lang="en-US" dirty="0" err="1">
                <a:solidFill>
                  <a:srgbClr val="0C0C0C"/>
                </a:solidFill>
                <a:latin typeface="Arial" panose="020B0604020202020204" pitchFamily="34" charset="0"/>
              </a:rPr>
              <a:t>sx</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sy</a:t>
            </a:r>
            <a:r>
              <a:rPr lang="en-US" dirty="0">
                <a:solidFill>
                  <a:srgbClr val="0C0C0C"/>
                </a:solidFill>
                <a:latin typeface="Arial" panose="020B0604020202020204" pitchFamily="34" charset="0"/>
              </a:rPr>
              <a:t>) &lt;1</a:t>
            </a:r>
          </a:p>
          <a:p>
            <a:pPr fontAlgn="base"/>
            <a:r>
              <a:rPr lang="en-US" dirty="0">
                <a:solidFill>
                  <a:srgbClr val="0C0C0C"/>
                </a:solidFill>
                <a:latin typeface="Arial" panose="020B0604020202020204" pitchFamily="34" charset="0"/>
              </a:rPr>
              <a:t>            Then size of object will </a:t>
            </a:r>
            <a:r>
              <a:rPr lang="en-US" dirty="0" smtClean="0">
                <a:solidFill>
                  <a:srgbClr val="0C0C0C"/>
                </a:solidFill>
                <a:latin typeface="Arial" panose="020B0604020202020204" pitchFamily="34" charset="0"/>
              </a:rPr>
              <a:t>decrease</a:t>
            </a:r>
            <a:endParaRPr lang="en-US" dirty="0">
              <a:solidFill>
                <a:srgbClr val="0C0C0C"/>
              </a:solidFill>
              <a:latin typeface="Arial" panose="020B0604020202020204" pitchFamily="34" charset="0"/>
            </a:endParaRPr>
          </a:p>
        </p:txBody>
      </p:sp>
      <p:pic>
        <p:nvPicPr>
          <p:cNvPr id="10244" name="Picture 4" descr="scaling redu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800601"/>
            <a:ext cx="2971800" cy="1634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6770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228600"/>
            <a:ext cx="8305800" cy="5791200"/>
          </a:xfrm>
        </p:spPr>
        <p:txBody>
          <a:bodyPr>
            <a:noAutofit/>
          </a:bodyPr>
          <a:lstStyle/>
          <a:p>
            <a:pPr algn="just">
              <a:lnSpc>
                <a:spcPct val="150000"/>
              </a:lnSpc>
              <a:spcBef>
                <a:spcPts val="0"/>
              </a:spcBef>
            </a:pPr>
            <a:endParaRPr lang="en-IN" sz="1800" b="1" dirty="0" smtClean="0">
              <a:solidFill>
                <a:schemeClr val="accent2"/>
              </a:solidFill>
              <a:latin typeface="Cambria" pitchFamily="18" charset="0"/>
            </a:endParaRPr>
          </a:p>
          <a:p>
            <a:pPr algn="just">
              <a:lnSpc>
                <a:spcPct val="150000"/>
              </a:lnSpc>
              <a:spcBef>
                <a:spcPts val="0"/>
              </a:spcBef>
            </a:pPr>
            <a:r>
              <a:rPr lang="en-IN" sz="1800" b="1" dirty="0" smtClean="0">
                <a:solidFill>
                  <a:schemeClr val="accent2"/>
                </a:solidFill>
                <a:latin typeface="Cambria" pitchFamily="18" charset="0"/>
              </a:rPr>
              <a:t>Introduction </a:t>
            </a:r>
            <a:r>
              <a:rPr lang="en-IN" sz="1800" b="1" dirty="0">
                <a:solidFill>
                  <a:schemeClr val="accent2"/>
                </a:solidFill>
                <a:latin typeface="Cambria" pitchFamily="18" charset="0"/>
              </a:rPr>
              <a:t>of </a:t>
            </a:r>
            <a:r>
              <a:rPr lang="en-IN" sz="1800" b="1" dirty="0" smtClean="0">
                <a:solidFill>
                  <a:schemeClr val="accent2"/>
                </a:solidFill>
                <a:latin typeface="Cambria" pitchFamily="18" charset="0"/>
              </a:rPr>
              <a:t>Transformations : </a:t>
            </a:r>
          </a:p>
          <a:p>
            <a:pPr algn="just">
              <a:lnSpc>
                <a:spcPct val="150000"/>
              </a:lnSpc>
              <a:spcBef>
                <a:spcPts val="0"/>
              </a:spcBef>
            </a:pPr>
            <a:r>
              <a:rPr lang="en-US" sz="1600" dirty="0" smtClean="0">
                <a:solidFill>
                  <a:schemeClr val="tx1"/>
                </a:solidFill>
                <a:latin typeface="Cambria" pitchFamily="18" charset="0"/>
                <a:ea typeface="Cambria" pitchFamily="18" charset="0"/>
              </a:rPr>
              <a:t>	Computer </a:t>
            </a:r>
            <a:r>
              <a:rPr lang="en-US" sz="1600" dirty="0">
                <a:solidFill>
                  <a:schemeClr val="tx1"/>
                </a:solidFill>
                <a:latin typeface="Cambria" pitchFamily="18" charset="0"/>
                <a:ea typeface="Cambria" pitchFamily="18" charset="0"/>
              </a:rPr>
              <a:t>Graphics provide the facility of viewing object from different angles. The architect can study building from different angles i.e.</a:t>
            </a:r>
          </a:p>
          <a:p>
            <a:pPr algn="just">
              <a:lnSpc>
                <a:spcPct val="150000"/>
              </a:lnSpc>
              <a:spcBef>
                <a:spcPts val="0"/>
              </a:spcBef>
            </a:pPr>
            <a:r>
              <a:rPr lang="en-US" sz="1600" dirty="0" smtClean="0">
                <a:solidFill>
                  <a:schemeClr val="tx1"/>
                </a:solidFill>
                <a:latin typeface="Cambria" pitchFamily="18" charset="0"/>
                <a:ea typeface="Cambria" pitchFamily="18" charset="0"/>
              </a:rPr>
              <a:t>	Front </a:t>
            </a:r>
            <a:r>
              <a:rPr lang="en-US" sz="1600" dirty="0">
                <a:solidFill>
                  <a:schemeClr val="tx1"/>
                </a:solidFill>
                <a:latin typeface="Cambria" pitchFamily="18" charset="0"/>
                <a:ea typeface="Cambria" pitchFamily="18" charset="0"/>
              </a:rPr>
              <a:t>Evaluation</a:t>
            </a:r>
          </a:p>
          <a:p>
            <a:pPr algn="just">
              <a:lnSpc>
                <a:spcPct val="150000"/>
              </a:lnSpc>
              <a:spcBef>
                <a:spcPts val="0"/>
              </a:spcBef>
            </a:pPr>
            <a:r>
              <a:rPr lang="en-US" sz="1600" dirty="0" smtClean="0">
                <a:solidFill>
                  <a:schemeClr val="tx1"/>
                </a:solidFill>
                <a:latin typeface="Cambria" pitchFamily="18" charset="0"/>
                <a:ea typeface="Cambria" pitchFamily="18" charset="0"/>
              </a:rPr>
              <a:t>	Side </a:t>
            </a:r>
            <a:r>
              <a:rPr lang="en-US" sz="1600" dirty="0">
                <a:solidFill>
                  <a:schemeClr val="tx1"/>
                </a:solidFill>
                <a:latin typeface="Cambria" pitchFamily="18" charset="0"/>
                <a:ea typeface="Cambria" pitchFamily="18" charset="0"/>
              </a:rPr>
              <a:t>elevation</a:t>
            </a:r>
          </a:p>
          <a:p>
            <a:pPr algn="just">
              <a:lnSpc>
                <a:spcPct val="150000"/>
              </a:lnSpc>
              <a:spcBef>
                <a:spcPts val="0"/>
              </a:spcBef>
            </a:pPr>
            <a:r>
              <a:rPr lang="en-US" sz="1600" dirty="0" smtClean="0">
                <a:solidFill>
                  <a:schemeClr val="tx1"/>
                </a:solidFill>
                <a:latin typeface="Cambria" pitchFamily="18" charset="0"/>
                <a:ea typeface="Cambria" pitchFamily="18" charset="0"/>
              </a:rPr>
              <a:t>	Top </a:t>
            </a:r>
            <a:r>
              <a:rPr lang="en-US" sz="1600" dirty="0">
                <a:solidFill>
                  <a:schemeClr val="tx1"/>
                </a:solidFill>
                <a:latin typeface="Cambria" pitchFamily="18" charset="0"/>
                <a:ea typeface="Cambria" pitchFamily="18" charset="0"/>
              </a:rPr>
              <a:t>plan</a:t>
            </a:r>
          </a:p>
          <a:p>
            <a:pPr algn="just">
              <a:lnSpc>
                <a:spcPct val="150000"/>
              </a:lnSpc>
              <a:spcBef>
                <a:spcPts val="0"/>
              </a:spcBef>
            </a:pPr>
            <a:endParaRPr lang="en-IN" sz="1800" b="1" dirty="0">
              <a:solidFill>
                <a:schemeClr val="accent2"/>
              </a:solidFill>
              <a:latin typeface="Cambria" pitchFamily="18" charset="0"/>
            </a:endParaRPr>
          </a:p>
          <a:p>
            <a:pPr algn="just">
              <a:lnSpc>
                <a:spcPct val="150000"/>
              </a:lnSpc>
              <a:spcBef>
                <a:spcPts val="0"/>
              </a:spcBef>
            </a:pPr>
            <a:r>
              <a:rPr lang="en-US" sz="1600" dirty="0" smtClean="0">
                <a:solidFill>
                  <a:schemeClr val="tx1"/>
                </a:solidFill>
                <a:latin typeface="Cambria" pitchFamily="18" charset="0"/>
                <a:ea typeface="Cambria" pitchFamily="18" charset="0"/>
              </a:rPr>
              <a:t>	</a:t>
            </a:r>
          </a:p>
        </p:txBody>
      </p:sp>
    </p:spTree>
    <p:extLst>
      <p:ext uri="{BB962C8B-B14F-4D97-AF65-F5344CB8AC3E}">
        <p14:creationId xmlns:p14="http://schemas.microsoft.com/office/powerpoint/2010/main" val="280276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br>
              <a:rPr lang="en-IN" dirty="0"/>
            </a:br>
            <a:endParaRPr lang="en-IN" dirty="0"/>
          </a:p>
        </p:txBody>
      </p:sp>
      <p:sp>
        <p:nvSpPr>
          <p:cNvPr id="3" name="Content Placeholder 2"/>
          <p:cNvSpPr>
            <a:spLocks noGrp="1"/>
          </p:cNvSpPr>
          <p:nvPr>
            <p:ph idx="1"/>
          </p:nvPr>
        </p:nvSpPr>
        <p:spPr/>
        <p:txBody>
          <a:bodyPr/>
          <a:lstStyle/>
          <a:p>
            <a:r>
              <a:rPr lang="en-US" dirty="0"/>
              <a:t>Consider a triangle ABC A(2,2) B(3,4) C(4,2) .Scale the triangle twice as large about the origin.</a:t>
            </a:r>
            <a:endParaRPr lang="en-IN" dirty="0"/>
          </a:p>
        </p:txBody>
      </p:sp>
    </p:spTree>
    <p:extLst>
      <p:ext uri="{BB962C8B-B14F-4D97-AF65-F5344CB8AC3E}">
        <p14:creationId xmlns:p14="http://schemas.microsoft.com/office/powerpoint/2010/main" val="8802849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s-ES" dirty="0" err="1"/>
              <a:t>Given</a:t>
            </a:r>
            <a:r>
              <a:rPr lang="es-ES" dirty="0"/>
              <a:t> x1=2, y1=2 , x2=3,y2=4 , x3=4,y3=2</a:t>
            </a:r>
            <a:br>
              <a:rPr lang="es-ES" dirty="0"/>
            </a:br>
            <a:r>
              <a:rPr lang="es-ES" dirty="0" err="1"/>
              <a:t>sx</a:t>
            </a:r>
            <a:r>
              <a:rPr lang="es-ES" dirty="0"/>
              <a:t>=2, </a:t>
            </a:r>
            <a:r>
              <a:rPr lang="es-ES" dirty="0" err="1"/>
              <a:t>sy</a:t>
            </a:r>
            <a:r>
              <a:rPr lang="es-ES" dirty="0"/>
              <a:t>=2</a:t>
            </a:r>
          </a:p>
        </p:txBody>
      </p:sp>
      <p:pic>
        <p:nvPicPr>
          <p:cNvPr id="11266" name="Picture 2" descr="2D scaling exampl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60881" y="1825625"/>
            <a:ext cx="46222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5885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fontAlgn="base"/>
            <a:r>
              <a:rPr lang="es-ES" dirty="0"/>
              <a:t>x1′ = x1.sx = 2 x 2 = 4</a:t>
            </a:r>
          </a:p>
          <a:p>
            <a:pPr fontAlgn="base"/>
            <a:r>
              <a:rPr lang="es-ES" dirty="0"/>
              <a:t>y1′ = y1.sy = 2 x 2 = 4</a:t>
            </a:r>
          </a:p>
          <a:p>
            <a:pPr fontAlgn="base"/>
            <a:r>
              <a:rPr lang="es-ES" dirty="0"/>
              <a:t>x2′ = x2.sx = 3 x 2 = 6</a:t>
            </a:r>
          </a:p>
          <a:p>
            <a:pPr fontAlgn="base"/>
            <a:r>
              <a:rPr lang="es-ES" dirty="0"/>
              <a:t>y2′ = y2.sy = 4 x 2 = 8</a:t>
            </a:r>
          </a:p>
          <a:p>
            <a:pPr fontAlgn="base"/>
            <a:r>
              <a:rPr lang="es-ES" dirty="0"/>
              <a:t>x3′ = x3.sx = 4 x 2 = 8</a:t>
            </a:r>
          </a:p>
          <a:p>
            <a:pPr fontAlgn="base"/>
            <a:r>
              <a:rPr lang="es-ES" dirty="0"/>
              <a:t>y3′ = y3.sy = 2 x 2 = 4</a:t>
            </a:r>
          </a:p>
          <a:p>
            <a:endParaRPr lang="en-IN" dirty="0"/>
          </a:p>
        </p:txBody>
      </p:sp>
    </p:spTree>
    <p:extLst>
      <p:ext uri="{BB962C8B-B14F-4D97-AF65-F5344CB8AC3E}">
        <p14:creationId xmlns:p14="http://schemas.microsoft.com/office/powerpoint/2010/main" val="34436417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Final Triangle A’B’C’ = A'(4,4) B'(6,8) C'(8,4)</a:t>
            </a:r>
          </a:p>
        </p:txBody>
      </p:sp>
      <p:pic>
        <p:nvPicPr>
          <p:cNvPr id="12290" name="Picture 2" descr="2D scaling transformation triangl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60881" y="2049462"/>
            <a:ext cx="46222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4429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Given a square object with coordinate points A(0, 3), B(3, 3), C(3, 0), D(0, 0). Apply the scaling parameter 2 towards X axis and 3 towards Y axis and obtain the new coordinates of the object.</a:t>
            </a:r>
            <a:endParaRPr lang="en-IN" dirty="0"/>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6513092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628650" y="365126"/>
            <a:ext cx="7886700" cy="5811837"/>
          </a:xfrm>
        </p:spPr>
        <p:txBody>
          <a:bodyPr>
            <a:normAutofit lnSpcReduction="10000"/>
          </a:bodyPr>
          <a:lstStyle/>
          <a:p>
            <a:pPr fontAlgn="base"/>
            <a:r>
              <a:rPr lang="en-US" b="1" u="sng" dirty="0"/>
              <a:t>Solution-</a:t>
            </a:r>
            <a:endParaRPr lang="en-US" b="1" dirty="0"/>
          </a:p>
          <a:p>
            <a:pPr fontAlgn="base"/>
            <a:r>
              <a:rPr lang="en-US" dirty="0"/>
              <a:t> </a:t>
            </a:r>
          </a:p>
          <a:p>
            <a:pPr fontAlgn="base"/>
            <a:r>
              <a:rPr lang="en-US" dirty="0"/>
              <a:t>Given-</a:t>
            </a:r>
          </a:p>
          <a:p>
            <a:pPr fontAlgn="base"/>
            <a:r>
              <a:rPr lang="en-US" dirty="0"/>
              <a:t>Old corner coordinates of the square = A (0, 3), B(3, 3), C(3, 0), D(0, 0)</a:t>
            </a:r>
          </a:p>
          <a:p>
            <a:pPr fontAlgn="base"/>
            <a:r>
              <a:rPr lang="en-US" dirty="0"/>
              <a:t>Scaling factor along X axis = 2</a:t>
            </a:r>
          </a:p>
          <a:p>
            <a:pPr fontAlgn="base"/>
            <a:r>
              <a:rPr lang="en-US" dirty="0"/>
              <a:t>Scaling factor along Y axis = 3</a:t>
            </a:r>
          </a:p>
          <a:p>
            <a:pPr fontAlgn="base"/>
            <a:r>
              <a:rPr lang="en-US" dirty="0"/>
              <a:t> </a:t>
            </a:r>
          </a:p>
          <a:p>
            <a:pPr fontAlgn="base"/>
            <a:r>
              <a:rPr lang="en-US" b="1" u="sng" dirty="0"/>
              <a:t>For Coordinates A(0, 3)</a:t>
            </a:r>
            <a:endParaRPr lang="en-US" b="1" dirty="0"/>
          </a:p>
          <a:p>
            <a:pPr fontAlgn="base"/>
            <a:r>
              <a:rPr lang="en-US" dirty="0"/>
              <a:t> </a:t>
            </a:r>
          </a:p>
          <a:p>
            <a:pPr fontAlgn="base"/>
            <a:r>
              <a:rPr lang="en-US" dirty="0"/>
              <a:t>Let the new coordinates of corner A after scaling = (</a:t>
            </a:r>
            <a:r>
              <a:rPr lang="en-US" dirty="0" err="1"/>
              <a:t>X</a:t>
            </a:r>
            <a:r>
              <a:rPr lang="en-US" baseline="-25000" dirty="0" err="1"/>
              <a:t>new</a:t>
            </a:r>
            <a:r>
              <a:rPr lang="en-US" dirty="0"/>
              <a:t>, </a:t>
            </a:r>
            <a:r>
              <a:rPr lang="en-US" dirty="0" err="1"/>
              <a:t>Y</a:t>
            </a:r>
            <a:r>
              <a:rPr lang="en-US" baseline="-25000" dirty="0" err="1"/>
              <a:t>new</a:t>
            </a:r>
            <a:r>
              <a:rPr lang="en-US" dirty="0"/>
              <a:t>).</a:t>
            </a:r>
          </a:p>
          <a:p>
            <a:pPr fontAlgn="base"/>
            <a:r>
              <a:rPr lang="en-US" dirty="0"/>
              <a:t> </a:t>
            </a:r>
          </a:p>
          <a:p>
            <a:pPr fontAlgn="base"/>
            <a:r>
              <a:rPr lang="en-US" dirty="0"/>
              <a:t>Applying the scaling equations, we have-</a:t>
            </a:r>
          </a:p>
          <a:p>
            <a:pPr fontAlgn="base"/>
            <a:r>
              <a:rPr lang="en-US" dirty="0" err="1"/>
              <a:t>X</a:t>
            </a:r>
            <a:r>
              <a:rPr lang="en-US" baseline="-25000" dirty="0" err="1"/>
              <a:t>new</a:t>
            </a:r>
            <a:r>
              <a:rPr lang="en-US" dirty="0"/>
              <a:t> = </a:t>
            </a:r>
            <a:r>
              <a:rPr lang="en-US" dirty="0" err="1"/>
              <a:t>X</a:t>
            </a:r>
            <a:r>
              <a:rPr lang="en-US" baseline="-25000" dirty="0" err="1"/>
              <a:t>old</a:t>
            </a:r>
            <a:r>
              <a:rPr lang="en-US" dirty="0"/>
              <a:t> x </a:t>
            </a:r>
            <a:r>
              <a:rPr lang="en-US" dirty="0" err="1"/>
              <a:t>S</a:t>
            </a:r>
            <a:r>
              <a:rPr lang="en-US" baseline="-25000" dirty="0" err="1"/>
              <a:t>x</a:t>
            </a:r>
            <a:r>
              <a:rPr lang="en-US" dirty="0"/>
              <a:t> = 0 x 2 = 0</a:t>
            </a:r>
          </a:p>
          <a:p>
            <a:pPr fontAlgn="base"/>
            <a:r>
              <a:rPr lang="en-US" dirty="0" err="1"/>
              <a:t>Y</a:t>
            </a:r>
            <a:r>
              <a:rPr lang="en-US" baseline="-25000" dirty="0" err="1"/>
              <a:t>new</a:t>
            </a:r>
            <a:r>
              <a:rPr lang="en-US" dirty="0"/>
              <a:t> = </a:t>
            </a:r>
            <a:r>
              <a:rPr lang="en-US" dirty="0" err="1"/>
              <a:t>Y</a:t>
            </a:r>
            <a:r>
              <a:rPr lang="en-US" baseline="-25000" dirty="0" err="1"/>
              <a:t>old</a:t>
            </a:r>
            <a:r>
              <a:rPr lang="en-US" dirty="0"/>
              <a:t> x </a:t>
            </a:r>
            <a:r>
              <a:rPr lang="en-US" dirty="0" err="1"/>
              <a:t>S</a:t>
            </a:r>
            <a:r>
              <a:rPr lang="en-US" baseline="-25000" dirty="0" err="1"/>
              <a:t>y</a:t>
            </a:r>
            <a:r>
              <a:rPr lang="en-US" dirty="0"/>
              <a:t> = 3 x 3 = </a:t>
            </a:r>
            <a:r>
              <a:rPr lang="en-US" dirty="0" smtClean="0"/>
              <a:t>9</a:t>
            </a:r>
          </a:p>
          <a:p>
            <a:pPr fontAlgn="base"/>
            <a:r>
              <a:rPr lang="en-US" dirty="0"/>
              <a:t>Thus, New coordinates of corner A after scaling = (0, 9).</a:t>
            </a:r>
          </a:p>
          <a:p>
            <a:endParaRPr lang="en-IN" dirty="0"/>
          </a:p>
        </p:txBody>
      </p:sp>
    </p:spTree>
    <p:extLst>
      <p:ext uri="{BB962C8B-B14F-4D97-AF65-F5344CB8AC3E}">
        <p14:creationId xmlns:p14="http://schemas.microsoft.com/office/powerpoint/2010/main" val="22627308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609600"/>
            <a:ext cx="7886700" cy="5567363"/>
          </a:xfrm>
        </p:spPr>
        <p:txBody>
          <a:bodyPr/>
          <a:lstStyle/>
          <a:p>
            <a:pPr fontAlgn="base"/>
            <a:r>
              <a:rPr lang="en-US" b="1" u="sng" dirty="0"/>
              <a:t>For Coordinates B(3, 3)</a:t>
            </a:r>
            <a:endParaRPr lang="en-US" b="1" dirty="0"/>
          </a:p>
          <a:p>
            <a:pPr fontAlgn="base"/>
            <a:r>
              <a:rPr lang="en-US" dirty="0"/>
              <a:t> </a:t>
            </a:r>
          </a:p>
          <a:p>
            <a:pPr fontAlgn="base"/>
            <a:r>
              <a:rPr lang="en-US" dirty="0"/>
              <a:t>Let the new coordinates of corner B after scaling = (</a:t>
            </a:r>
            <a:r>
              <a:rPr lang="en-US" dirty="0" err="1"/>
              <a:t>X</a:t>
            </a:r>
            <a:r>
              <a:rPr lang="en-US" baseline="-25000" dirty="0" err="1"/>
              <a:t>new</a:t>
            </a:r>
            <a:r>
              <a:rPr lang="en-US" dirty="0"/>
              <a:t>, </a:t>
            </a:r>
            <a:r>
              <a:rPr lang="en-US" dirty="0" err="1"/>
              <a:t>Y</a:t>
            </a:r>
            <a:r>
              <a:rPr lang="en-US" baseline="-25000" dirty="0" err="1"/>
              <a:t>new</a:t>
            </a:r>
            <a:r>
              <a:rPr lang="en-US" dirty="0"/>
              <a:t>).</a:t>
            </a:r>
          </a:p>
          <a:p>
            <a:pPr fontAlgn="base"/>
            <a:r>
              <a:rPr lang="en-US" dirty="0"/>
              <a:t> </a:t>
            </a:r>
          </a:p>
          <a:p>
            <a:pPr fontAlgn="base"/>
            <a:r>
              <a:rPr lang="en-US" dirty="0"/>
              <a:t>Applying the scaling equations, we have-</a:t>
            </a:r>
          </a:p>
          <a:p>
            <a:pPr fontAlgn="base"/>
            <a:r>
              <a:rPr lang="en-US" dirty="0" err="1"/>
              <a:t>X</a:t>
            </a:r>
            <a:r>
              <a:rPr lang="en-US" baseline="-25000" dirty="0" err="1"/>
              <a:t>new</a:t>
            </a:r>
            <a:r>
              <a:rPr lang="en-US" dirty="0"/>
              <a:t> = </a:t>
            </a:r>
            <a:r>
              <a:rPr lang="en-US" dirty="0" err="1"/>
              <a:t>X</a:t>
            </a:r>
            <a:r>
              <a:rPr lang="en-US" baseline="-25000" dirty="0" err="1"/>
              <a:t>old</a:t>
            </a:r>
            <a:r>
              <a:rPr lang="en-US" dirty="0"/>
              <a:t> x </a:t>
            </a:r>
            <a:r>
              <a:rPr lang="en-US" dirty="0" err="1"/>
              <a:t>S</a:t>
            </a:r>
            <a:r>
              <a:rPr lang="en-US" baseline="-25000" dirty="0" err="1"/>
              <a:t>x</a:t>
            </a:r>
            <a:r>
              <a:rPr lang="en-US" dirty="0"/>
              <a:t> = 3 x 2 = 6</a:t>
            </a:r>
          </a:p>
          <a:p>
            <a:pPr fontAlgn="base"/>
            <a:r>
              <a:rPr lang="en-US" dirty="0" err="1"/>
              <a:t>Y</a:t>
            </a:r>
            <a:r>
              <a:rPr lang="en-US" baseline="-25000" dirty="0" err="1"/>
              <a:t>new</a:t>
            </a:r>
            <a:r>
              <a:rPr lang="en-US" dirty="0"/>
              <a:t> = </a:t>
            </a:r>
            <a:r>
              <a:rPr lang="en-US" dirty="0" err="1"/>
              <a:t>Y</a:t>
            </a:r>
            <a:r>
              <a:rPr lang="en-US" baseline="-25000" dirty="0" err="1"/>
              <a:t>old</a:t>
            </a:r>
            <a:r>
              <a:rPr lang="en-US" dirty="0"/>
              <a:t> x </a:t>
            </a:r>
            <a:r>
              <a:rPr lang="en-US" dirty="0" err="1"/>
              <a:t>S</a:t>
            </a:r>
            <a:r>
              <a:rPr lang="en-US" baseline="-25000" dirty="0" err="1"/>
              <a:t>y</a:t>
            </a:r>
            <a:r>
              <a:rPr lang="en-US" dirty="0"/>
              <a:t> = 3 x 3 = 9</a:t>
            </a:r>
          </a:p>
          <a:p>
            <a:pPr fontAlgn="base"/>
            <a:r>
              <a:rPr lang="en-US" dirty="0"/>
              <a:t> </a:t>
            </a:r>
          </a:p>
          <a:p>
            <a:pPr fontAlgn="base"/>
            <a:r>
              <a:rPr lang="en-US" dirty="0"/>
              <a:t>Thus, New coordinates of corner B after scaling = (6, 9).</a:t>
            </a:r>
          </a:p>
          <a:p>
            <a:pPr fontAlgn="base"/>
            <a:r>
              <a:rPr lang="en-US" dirty="0"/>
              <a:t> </a:t>
            </a:r>
          </a:p>
          <a:p>
            <a:endParaRPr lang="en-IN" dirty="0"/>
          </a:p>
        </p:txBody>
      </p:sp>
    </p:spTree>
    <p:extLst>
      <p:ext uri="{BB962C8B-B14F-4D97-AF65-F5344CB8AC3E}">
        <p14:creationId xmlns:p14="http://schemas.microsoft.com/office/powerpoint/2010/main" val="5492172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685800"/>
            <a:ext cx="7886700" cy="5491163"/>
          </a:xfrm>
        </p:spPr>
        <p:txBody>
          <a:bodyPr/>
          <a:lstStyle/>
          <a:p>
            <a:pPr fontAlgn="base"/>
            <a:r>
              <a:rPr lang="en-US" b="1" u="sng" dirty="0"/>
              <a:t>For Coordinates C(3, 0)</a:t>
            </a:r>
            <a:endParaRPr lang="en-US" b="1" dirty="0"/>
          </a:p>
          <a:p>
            <a:pPr fontAlgn="base"/>
            <a:r>
              <a:rPr lang="en-US" dirty="0"/>
              <a:t> </a:t>
            </a:r>
          </a:p>
          <a:p>
            <a:pPr fontAlgn="base"/>
            <a:r>
              <a:rPr lang="en-US" dirty="0"/>
              <a:t>Let the new coordinates of corner C after scaling = (</a:t>
            </a:r>
            <a:r>
              <a:rPr lang="en-US" dirty="0" err="1"/>
              <a:t>X</a:t>
            </a:r>
            <a:r>
              <a:rPr lang="en-US" baseline="-25000" dirty="0" err="1"/>
              <a:t>new</a:t>
            </a:r>
            <a:r>
              <a:rPr lang="en-US" dirty="0"/>
              <a:t>, </a:t>
            </a:r>
            <a:r>
              <a:rPr lang="en-US" dirty="0" err="1"/>
              <a:t>Y</a:t>
            </a:r>
            <a:r>
              <a:rPr lang="en-US" baseline="-25000" dirty="0" err="1"/>
              <a:t>new</a:t>
            </a:r>
            <a:r>
              <a:rPr lang="en-US" dirty="0"/>
              <a:t>).</a:t>
            </a:r>
          </a:p>
          <a:p>
            <a:pPr fontAlgn="base"/>
            <a:r>
              <a:rPr lang="en-US" dirty="0"/>
              <a:t> </a:t>
            </a:r>
          </a:p>
          <a:p>
            <a:pPr fontAlgn="base"/>
            <a:r>
              <a:rPr lang="en-US" dirty="0"/>
              <a:t>Applying the scaling equations, we have-</a:t>
            </a:r>
          </a:p>
          <a:p>
            <a:pPr fontAlgn="base"/>
            <a:r>
              <a:rPr lang="en-US" dirty="0" err="1"/>
              <a:t>X</a:t>
            </a:r>
            <a:r>
              <a:rPr lang="en-US" baseline="-25000" dirty="0" err="1"/>
              <a:t>new</a:t>
            </a:r>
            <a:r>
              <a:rPr lang="en-US" dirty="0"/>
              <a:t> = </a:t>
            </a:r>
            <a:r>
              <a:rPr lang="en-US" dirty="0" err="1"/>
              <a:t>X</a:t>
            </a:r>
            <a:r>
              <a:rPr lang="en-US" baseline="-25000" dirty="0" err="1"/>
              <a:t>old</a:t>
            </a:r>
            <a:r>
              <a:rPr lang="en-US" dirty="0"/>
              <a:t> x </a:t>
            </a:r>
            <a:r>
              <a:rPr lang="en-US" dirty="0" err="1"/>
              <a:t>S</a:t>
            </a:r>
            <a:r>
              <a:rPr lang="en-US" baseline="-25000" dirty="0" err="1"/>
              <a:t>x</a:t>
            </a:r>
            <a:r>
              <a:rPr lang="en-US" dirty="0"/>
              <a:t> = 3 x 2 = 6</a:t>
            </a:r>
          </a:p>
          <a:p>
            <a:pPr fontAlgn="base"/>
            <a:r>
              <a:rPr lang="en-US" dirty="0" err="1"/>
              <a:t>Y</a:t>
            </a:r>
            <a:r>
              <a:rPr lang="en-US" baseline="-25000" dirty="0" err="1"/>
              <a:t>new</a:t>
            </a:r>
            <a:r>
              <a:rPr lang="en-US" dirty="0"/>
              <a:t> = </a:t>
            </a:r>
            <a:r>
              <a:rPr lang="en-US" dirty="0" err="1"/>
              <a:t>Y</a:t>
            </a:r>
            <a:r>
              <a:rPr lang="en-US" baseline="-25000" dirty="0" err="1"/>
              <a:t>old</a:t>
            </a:r>
            <a:r>
              <a:rPr lang="en-US" dirty="0"/>
              <a:t> x </a:t>
            </a:r>
            <a:r>
              <a:rPr lang="en-US" dirty="0" err="1"/>
              <a:t>S</a:t>
            </a:r>
            <a:r>
              <a:rPr lang="en-US" baseline="-25000" dirty="0" err="1"/>
              <a:t>y</a:t>
            </a:r>
            <a:r>
              <a:rPr lang="en-US" dirty="0"/>
              <a:t> = 0 x 3 = 0</a:t>
            </a:r>
          </a:p>
          <a:p>
            <a:pPr fontAlgn="base"/>
            <a:r>
              <a:rPr lang="en-US" dirty="0"/>
              <a:t> </a:t>
            </a:r>
          </a:p>
          <a:p>
            <a:pPr fontAlgn="base"/>
            <a:r>
              <a:rPr lang="en-US" dirty="0"/>
              <a:t>Thus, New coordinates of corner C after scaling = (6, 0).</a:t>
            </a:r>
          </a:p>
          <a:p>
            <a:endParaRPr lang="en-IN" dirty="0"/>
          </a:p>
        </p:txBody>
      </p:sp>
    </p:spTree>
    <p:extLst>
      <p:ext uri="{BB962C8B-B14F-4D97-AF65-F5344CB8AC3E}">
        <p14:creationId xmlns:p14="http://schemas.microsoft.com/office/powerpoint/2010/main" val="42156283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14400"/>
            <a:ext cx="7886700" cy="5262563"/>
          </a:xfrm>
        </p:spPr>
        <p:txBody>
          <a:bodyPr/>
          <a:lstStyle/>
          <a:p>
            <a:pPr fontAlgn="base"/>
            <a:r>
              <a:rPr lang="en-US" b="1" u="sng" dirty="0"/>
              <a:t>For Coordinates D(0, 0)</a:t>
            </a:r>
            <a:endParaRPr lang="en-US" b="1" dirty="0"/>
          </a:p>
          <a:p>
            <a:pPr fontAlgn="base"/>
            <a:r>
              <a:rPr lang="en-US" dirty="0"/>
              <a:t> </a:t>
            </a:r>
          </a:p>
          <a:p>
            <a:pPr fontAlgn="base"/>
            <a:r>
              <a:rPr lang="en-US" dirty="0"/>
              <a:t>Let the new coordinates of corner D after scaling = (</a:t>
            </a:r>
            <a:r>
              <a:rPr lang="en-US" dirty="0" err="1"/>
              <a:t>X</a:t>
            </a:r>
            <a:r>
              <a:rPr lang="en-US" baseline="-25000" dirty="0" err="1"/>
              <a:t>new</a:t>
            </a:r>
            <a:r>
              <a:rPr lang="en-US" dirty="0"/>
              <a:t>, </a:t>
            </a:r>
            <a:r>
              <a:rPr lang="en-US" dirty="0" err="1"/>
              <a:t>Y</a:t>
            </a:r>
            <a:r>
              <a:rPr lang="en-US" baseline="-25000" dirty="0" err="1"/>
              <a:t>new</a:t>
            </a:r>
            <a:r>
              <a:rPr lang="en-US" dirty="0"/>
              <a:t>).</a:t>
            </a:r>
          </a:p>
          <a:p>
            <a:pPr fontAlgn="base"/>
            <a:r>
              <a:rPr lang="en-US" dirty="0"/>
              <a:t> </a:t>
            </a:r>
          </a:p>
          <a:p>
            <a:pPr fontAlgn="base"/>
            <a:r>
              <a:rPr lang="en-US" dirty="0"/>
              <a:t>Applying the scaling equations, we have-</a:t>
            </a:r>
          </a:p>
          <a:p>
            <a:pPr fontAlgn="base"/>
            <a:r>
              <a:rPr lang="en-US" dirty="0" err="1"/>
              <a:t>X</a:t>
            </a:r>
            <a:r>
              <a:rPr lang="en-US" baseline="-25000" dirty="0" err="1"/>
              <a:t>new</a:t>
            </a:r>
            <a:r>
              <a:rPr lang="en-US" dirty="0"/>
              <a:t> = </a:t>
            </a:r>
            <a:r>
              <a:rPr lang="en-US" dirty="0" err="1"/>
              <a:t>X</a:t>
            </a:r>
            <a:r>
              <a:rPr lang="en-US" baseline="-25000" dirty="0" err="1"/>
              <a:t>old</a:t>
            </a:r>
            <a:r>
              <a:rPr lang="en-US" dirty="0"/>
              <a:t> x </a:t>
            </a:r>
            <a:r>
              <a:rPr lang="en-US" dirty="0" err="1"/>
              <a:t>S</a:t>
            </a:r>
            <a:r>
              <a:rPr lang="en-US" baseline="-25000" dirty="0" err="1"/>
              <a:t>x</a:t>
            </a:r>
            <a:r>
              <a:rPr lang="en-US" dirty="0"/>
              <a:t> = 0 x 2 = 0</a:t>
            </a:r>
          </a:p>
          <a:p>
            <a:pPr fontAlgn="base"/>
            <a:r>
              <a:rPr lang="en-US" dirty="0" err="1"/>
              <a:t>Y</a:t>
            </a:r>
            <a:r>
              <a:rPr lang="en-US" baseline="-25000" dirty="0" err="1"/>
              <a:t>new</a:t>
            </a:r>
            <a:r>
              <a:rPr lang="en-US" dirty="0"/>
              <a:t> = </a:t>
            </a:r>
            <a:r>
              <a:rPr lang="en-US" dirty="0" err="1"/>
              <a:t>Y</a:t>
            </a:r>
            <a:r>
              <a:rPr lang="en-US" baseline="-25000" dirty="0" err="1"/>
              <a:t>old</a:t>
            </a:r>
            <a:r>
              <a:rPr lang="en-US" dirty="0"/>
              <a:t> x </a:t>
            </a:r>
            <a:r>
              <a:rPr lang="en-US" dirty="0" err="1"/>
              <a:t>S</a:t>
            </a:r>
            <a:r>
              <a:rPr lang="en-US" baseline="-25000" dirty="0" err="1"/>
              <a:t>y</a:t>
            </a:r>
            <a:r>
              <a:rPr lang="en-US" dirty="0"/>
              <a:t> = 0 x 3 = 0</a:t>
            </a:r>
          </a:p>
          <a:p>
            <a:pPr fontAlgn="base"/>
            <a:r>
              <a:rPr lang="en-US" dirty="0"/>
              <a:t> </a:t>
            </a:r>
          </a:p>
          <a:p>
            <a:pPr fontAlgn="base"/>
            <a:r>
              <a:rPr lang="en-US" dirty="0"/>
              <a:t>Thus, New coordinates of corner D after scaling = (0, 0).</a:t>
            </a:r>
          </a:p>
          <a:p>
            <a:pPr fontAlgn="base"/>
            <a:r>
              <a:rPr lang="en-US" dirty="0"/>
              <a:t> </a:t>
            </a:r>
          </a:p>
          <a:p>
            <a:r>
              <a:rPr lang="en-US" dirty="0"/>
              <a:t>Thus, New coordinates of the square after scaling = A (0, 9), B(6, 9), C(6, 0), D(0, 0).</a:t>
            </a:r>
            <a:endParaRPr lang="en-IN" dirty="0"/>
          </a:p>
        </p:txBody>
      </p:sp>
    </p:spTree>
    <p:extLst>
      <p:ext uri="{BB962C8B-B14F-4D97-AF65-F5344CB8AC3E}">
        <p14:creationId xmlns:p14="http://schemas.microsoft.com/office/powerpoint/2010/main" val="12712138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https://www.gatevidyalay.com/wp-content/uploads/2019/08/Scaling-in-Computer-Graphics-Problem-1-Solution.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4424" y="685801"/>
            <a:ext cx="7572376" cy="4369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809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s://www.gatevidyalay.com/wp-content/uploads/2019/08/2D-Transformation-in-Computer-Graphics-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401" y="685800"/>
            <a:ext cx="4805362" cy="494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6996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2D Rotation </a:t>
            </a:r>
            <a:r>
              <a:rPr lang="en-IN" dirty="0" smtClean="0"/>
              <a:t>Transformation</a:t>
            </a:r>
            <a:endParaRPr lang="en-IN" dirty="0"/>
          </a:p>
        </p:txBody>
      </p:sp>
      <p:sp>
        <p:nvSpPr>
          <p:cNvPr id="3" name="Content Placeholder 2"/>
          <p:cNvSpPr>
            <a:spLocks noGrp="1"/>
          </p:cNvSpPr>
          <p:nvPr>
            <p:ph idx="1"/>
          </p:nvPr>
        </p:nvSpPr>
        <p:spPr/>
        <p:txBody>
          <a:bodyPr/>
          <a:lstStyle/>
          <a:p>
            <a:r>
              <a:rPr lang="en-US" dirty="0" smtClean="0"/>
              <a:t>In 2D Rotation Transformation, we change the orientation of an object. So For 2D Rotation Transformation, we require 2 things. Firstly the Pivot point about which rotation takes place. Secondly the Rotation angle.</a:t>
            </a:r>
          </a:p>
          <a:p>
            <a:pPr fontAlgn="base"/>
            <a:r>
              <a:rPr lang="en-US" dirty="0"/>
              <a:t>Two types of Rotations are Possible:-</a:t>
            </a:r>
          </a:p>
          <a:p>
            <a:pPr fontAlgn="base"/>
            <a:r>
              <a:rPr lang="en-US" b="1" dirty="0"/>
              <a:t>A</a:t>
            </a:r>
            <a:r>
              <a:rPr lang="en-US" dirty="0"/>
              <a:t>nticlockwise Rotation</a:t>
            </a:r>
          </a:p>
          <a:p>
            <a:pPr fontAlgn="base"/>
            <a:r>
              <a:rPr lang="en-US" b="1" dirty="0"/>
              <a:t>C</a:t>
            </a:r>
            <a:r>
              <a:rPr lang="en-US" dirty="0"/>
              <a:t>lockwise Rotation</a:t>
            </a:r>
          </a:p>
          <a:p>
            <a:endParaRPr lang="en-IN" dirty="0"/>
          </a:p>
        </p:txBody>
      </p:sp>
    </p:spTree>
    <p:extLst>
      <p:ext uri="{BB962C8B-B14F-4D97-AF65-F5344CB8AC3E}">
        <p14:creationId xmlns:p14="http://schemas.microsoft.com/office/powerpoint/2010/main" val="196687656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228600"/>
            <a:ext cx="8305800" cy="6477000"/>
          </a:xfrm>
        </p:spPr>
        <p:txBody>
          <a:bodyPr>
            <a:noAutofit/>
          </a:bodyPr>
          <a:lstStyle/>
          <a:p>
            <a:pPr algn="just">
              <a:lnSpc>
                <a:spcPct val="150000"/>
              </a:lnSpc>
              <a:spcBef>
                <a:spcPts val="0"/>
              </a:spcBef>
            </a:pPr>
            <a:r>
              <a:rPr lang="en-IN" sz="1800" b="1" dirty="0" smtClean="0">
                <a:solidFill>
                  <a:schemeClr val="accent2"/>
                </a:solidFill>
                <a:latin typeface="Cambria" pitchFamily="18" charset="0"/>
              </a:rPr>
              <a:t>Rotation</a:t>
            </a:r>
            <a:r>
              <a:rPr lang="en-IN" sz="1800" b="1" dirty="0">
                <a:solidFill>
                  <a:schemeClr val="accent2"/>
                </a:solidFill>
                <a:latin typeface="Cambria" pitchFamily="18" charset="0"/>
              </a:rPr>
              <a:t>:</a:t>
            </a:r>
          </a:p>
          <a:p>
            <a:pPr algn="just">
              <a:lnSpc>
                <a:spcPct val="150000"/>
              </a:lnSpc>
              <a:spcBef>
                <a:spcPts val="0"/>
              </a:spcBef>
            </a:pPr>
            <a:r>
              <a:rPr lang="en-US" sz="1600" dirty="0">
                <a:solidFill>
                  <a:schemeClr val="tx1"/>
                </a:solidFill>
                <a:latin typeface="Cambria" pitchFamily="18" charset="0"/>
                <a:ea typeface="Cambria" pitchFamily="18" charset="0"/>
              </a:rPr>
              <a:t>It is a process of changing the angle of the object. Rotation can be clockwise or anticlockwise. For rotation, we have to specify the angle of rotation and rotation point. Rotation point is also called a pivot point. It is print about which object is rotated.</a:t>
            </a:r>
          </a:p>
          <a:p>
            <a:pPr algn="just">
              <a:lnSpc>
                <a:spcPct val="150000"/>
              </a:lnSpc>
              <a:spcBef>
                <a:spcPts val="0"/>
              </a:spcBef>
            </a:pPr>
            <a:r>
              <a:rPr lang="en-US" sz="1600" b="1" dirty="0">
                <a:solidFill>
                  <a:schemeClr val="tx1"/>
                </a:solidFill>
                <a:latin typeface="Cambria" pitchFamily="18" charset="0"/>
                <a:ea typeface="Cambria" pitchFamily="18" charset="0"/>
              </a:rPr>
              <a:t>Types of Rotation:</a:t>
            </a:r>
          </a:p>
          <a:p>
            <a:pPr algn="just">
              <a:lnSpc>
                <a:spcPct val="150000"/>
              </a:lnSpc>
              <a:spcBef>
                <a:spcPts val="0"/>
              </a:spcBef>
            </a:pPr>
            <a:r>
              <a:rPr lang="en-US" sz="1600" dirty="0">
                <a:solidFill>
                  <a:schemeClr val="tx1"/>
                </a:solidFill>
                <a:latin typeface="Cambria" pitchFamily="18" charset="0"/>
                <a:ea typeface="Cambria" pitchFamily="18" charset="0"/>
              </a:rPr>
              <a:t>Anticlockwise</a:t>
            </a:r>
          </a:p>
          <a:p>
            <a:pPr algn="just">
              <a:lnSpc>
                <a:spcPct val="150000"/>
              </a:lnSpc>
              <a:spcBef>
                <a:spcPts val="0"/>
              </a:spcBef>
            </a:pPr>
            <a:r>
              <a:rPr lang="en-US" sz="1600" dirty="0">
                <a:solidFill>
                  <a:schemeClr val="tx1"/>
                </a:solidFill>
                <a:latin typeface="Cambria" pitchFamily="18" charset="0"/>
                <a:ea typeface="Cambria" pitchFamily="18" charset="0"/>
              </a:rPr>
              <a:t>Counterclockwise</a:t>
            </a:r>
          </a:p>
          <a:p>
            <a:pPr algn="just">
              <a:lnSpc>
                <a:spcPct val="150000"/>
              </a:lnSpc>
              <a:spcBef>
                <a:spcPts val="0"/>
              </a:spcBef>
            </a:pPr>
            <a:r>
              <a:rPr lang="en-US" sz="1600" dirty="0" smtClean="0">
                <a:solidFill>
                  <a:schemeClr val="tx1"/>
                </a:solidFill>
                <a:latin typeface="Cambria" pitchFamily="18" charset="0"/>
                <a:ea typeface="Cambria" pitchFamily="18" charset="0"/>
              </a:rPr>
              <a:t>	The </a:t>
            </a:r>
            <a:r>
              <a:rPr lang="en-US" sz="1600" dirty="0">
                <a:solidFill>
                  <a:schemeClr val="tx1"/>
                </a:solidFill>
                <a:latin typeface="Cambria" pitchFamily="18" charset="0"/>
                <a:ea typeface="Cambria" pitchFamily="18" charset="0"/>
              </a:rPr>
              <a:t>positive value of the pivot </a:t>
            </a:r>
            <a:endParaRPr lang="en-US" sz="1600" dirty="0" smtClean="0">
              <a:solidFill>
                <a:schemeClr val="tx1"/>
              </a:solidFill>
              <a:latin typeface="Cambria" pitchFamily="18" charset="0"/>
              <a:ea typeface="Cambria" pitchFamily="18" charset="0"/>
            </a:endParaRPr>
          </a:p>
          <a:p>
            <a:pPr algn="just">
              <a:lnSpc>
                <a:spcPct val="150000"/>
              </a:lnSpc>
              <a:spcBef>
                <a:spcPts val="0"/>
              </a:spcBef>
            </a:pPr>
            <a:r>
              <a:rPr lang="en-US" sz="1600" dirty="0" smtClean="0">
                <a:solidFill>
                  <a:schemeClr val="tx1"/>
                </a:solidFill>
                <a:latin typeface="Cambria" pitchFamily="18" charset="0"/>
                <a:ea typeface="Cambria" pitchFamily="18" charset="0"/>
              </a:rPr>
              <a:t>point </a:t>
            </a:r>
            <a:r>
              <a:rPr lang="en-US" sz="1600" dirty="0">
                <a:solidFill>
                  <a:schemeClr val="tx1"/>
                </a:solidFill>
                <a:latin typeface="Cambria" pitchFamily="18" charset="0"/>
                <a:ea typeface="Cambria" pitchFamily="18" charset="0"/>
              </a:rPr>
              <a:t>(rotation angle) rotates an object in </a:t>
            </a:r>
            <a:endParaRPr lang="en-US" sz="1600" dirty="0" smtClean="0">
              <a:solidFill>
                <a:schemeClr val="tx1"/>
              </a:solidFill>
              <a:latin typeface="Cambria" pitchFamily="18" charset="0"/>
              <a:ea typeface="Cambria" pitchFamily="18" charset="0"/>
            </a:endParaRPr>
          </a:p>
          <a:p>
            <a:pPr algn="just">
              <a:lnSpc>
                <a:spcPct val="150000"/>
              </a:lnSpc>
              <a:spcBef>
                <a:spcPts val="0"/>
              </a:spcBef>
            </a:pPr>
            <a:r>
              <a:rPr lang="en-US" sz="1600" dirty="0" smtClean="0">
                <a:solidFill>
                  <a:schemeClr val="tx1"/>
                </a:solidFill>
                <a:latin typeface="Cambria" pitchFamily="18" charset="0"/>
                <a:ea typeface="Cambria" pitchFamily="18" charset="0"/>
              </a:rPr>
              <a:t>a </a:t>
            </a:r>
            <a:r>
              <a:rPr lang="en-US" sz="1600" dirty="0">
                <a:solidFill>
                  <a:schemeClr val="tx1"/>
                </a:solidFill>
                <a:latin typeface="Cambria" pitchFamily="18" charset="0"/>
                <a:ea typeface="Cambria" pitchFamily="18" charset="0"/>
              </a:rPr>
              <a:t>counter-clockwise (anti-clockwise) </a:t>
            </a:r>
            <a:endParaRPr lang="en-US" sz="1600" dirty="0" smtClean="0">
              <a:solidFill>
                <a:schemeClr val="tx1"/>
              </a:solidFill>
              <a:latin typeface="Cambria" pitchFamily="18" charset="0"/>
              <a:ea typeface="Cambria" pitchFamily="18" charset="0"/>
            </a:endParaRPr>
          </a:p>
          <a:p>
            <a:pPr algn="just">
              <a:lnSpc>
                <a:spcPct val="150000"/>
              </a:lnSpc>
              <a:spcBef>
                <a:spcPts val="0"/>
              </a:spcBef>
            </a:pPr>
            <a:r>
              <a:rPr lang="en-US" sz="1600" dirty="0" smtClean="0">
                <a:solidFill>
                  <a:schemeClr val="tx1"/>
                </a:solidFill>
                <a:latin typeface="Cambria" pitchFamily="18" charset="0"/>
                <a:ea typeface="Cambria" pitchFamily="18" charset="0"/>
              </a:rPr>
              <a:t>direction. The </a:t>
            </a:r>
            <a:r>
              <a:rPr lang="en-US" sz="1600" dirty="0">
                <a:solidFill>
                  <a:schemeClr val="tx1"/>
                </a:solidFill>
                <a:latin typeface="Cambria" pitchFamily="18" charset="0"/>
                <a:ea typeface="Cambria" pitchFamily="18" charset="0"/>
              </a:rPr>
              <a:t>negative value of the </a:t>
            </a:r>
            <a:endParaRPr lang="en-US" sz="1600" dirty="0" smtClean="0">
              <a:solidFill>
                <a:schemeClr val="tx1"/>
              </a:solidFill>
              <a:latin typeface="Cambria" pitchFamily="18" charset="0"/>
              <a:ea typeface="Cambria" pitchFamily="18" charset="0"/>
            </a:endParaRPr>
          </a:p>
          <a:p>
            <a:pPr algn="just">
              <a:lnSpc>
                <a:spcPct val="150000"/>
              </a:lnSpc>
              <a:spcBef>
                <a:spcPts val="0"/>
              </a:spcBef>
            </a:pPr>
            <a:r>
              <a:rPr lang="en-US" sz="1600" dirty="0" smtClean="0">
                <a:solidFill>
                  <a:schemeClr val="tx1"/>
                </a:solidFill>
                <a:latin typeface="Cambria" pitchFamily="18" charset="0"/>
                <a:ea typeface="Cambria" pitchFamily="18" charset="0"/>
              </a:rPr>
              <a:t>pivot </a:t>
            </a:r>
            <a:r>
              <a:rPr lang="en-US" sz="1600" dirty="0">
                <a:solidFill>
                  <a:schemeClr val="tx1"/>
                </a:solidFill>
                <a:latin typeface="Cambria" pitchFamily="18" charset="0"/>
                <a:ea typeface="Cambria" pitchFamily="18" charset="0"/>
              </a:rPr>
              <a:t>point (rotation angle) rotates an </a:t>
            </a:r>
            <a:endParaRPr lang="en-US" sz="1600" dirty="0" smtClean="0">
              <a:solidFill>
                <a:schemeClr val="tx1"/>
              </a:solidFill>
              <a:latin typeface="Cambria" pitchFamily="18" charset="0"/>
              <a:ea typeface="Cambria" pitchFamily="18" charset="0"/>
            </a:endParaRPr>
          </a:p>
          <a:p>
            <a:pPr algn="just">
              <a:lnSpc>
                <a:spcPct val="150000"/>
              </a:lnSpc>
              <a:spcBef>
                <a:spcPts val="0"/>
              </a:spcBef>
            </a:pPr>
            <a:r>
              <a:rPr lang="en-US" sz="1600" dirty="0" smtClean="0">
                <a:solidFill>
                  <a:schemeClr val="tx1"/>
                </a:solidFill>
                <a:latin typeface="Cambria" pitchFamily="18" charset="0"/>
                <a:ea typeface="Cambria" pitchFamily="18" charset="0"/>
              </a:rPr>
              <a:t>object </a:t>
            </a:r>
            <a:r>
              <a:rPr lang="en-US" sz="1600" dirty="0">
                <a:solidFill>
                  <a:schemeClr val="tx1"/>
                </a:solidFill>
                <a:latin typeface="Cambria" pitchFamily="18" charset="0"/>
                <a:ea typeface="Cambria" pitchFamily="18" charset="0"/>
              </a:rPr>
              <a:t>in a clockwise direction.</a:t>
            </a:r>
          </a:p>
          <a:p>
            <a:pPr algn="just">
              <a:lnSpc>
                <a:spcPct val="150000"/>
              </a:lnSpc>
              <a:spcBef>
                <a:spcPts val="0"/>
              </a:spcBef>
            </a:pPr>
            <a:endParaRPr lang="en-IN" sz="1800" b="1" dirty="0" smtClean="0">
              <a:solidFill>
                <a:schemeClr val="accent2"/>
              </a:solidFill>
              <a:latin typeface="Cambria" pitchFamily="18" charset="0"/>
            </a:endParaRPr>
          </a:p>
          <a:p>
            <a:pPr algn="just">
              <a:lnSpc>
                <a:spcPct val="150000"/>
              </a:lnSpc>
              <a:spcBef>
                <a:spcPts val="0"/>
              </a:spcBef>
            </a:pPr>
            <a:r>
              <a:rPr lang="en-US" sz="1800" b="1" dirty="0">
                <a:solidFill>
                  <a:schemeClr val="accent2"/>
                </a:solidFill>
                <a:latin typeface="Cambria" pitchFamily="18" charset="0"/>
              </a:rPr>
              <a:t>	</a:t>
            </a:r>
            <a:endParaRPr lang="en-IN" sz="1800" b="1" dirty="0">
              <a:solidFill>
                <a:schemeClr val="accent2"/>
              </a:solidFill>
              <a:latin typeface="Cambria" pitchFamily="18" charset="0"/>
            </a:endParaRPr>
          </a:p>
          <a:p>
            <a:pPr algn="just">
              <a:lnSpc>
                <a:spcPct val="150000"/>
              </a:lnSpc>
              <a:spcBef>
                <a:spcPts val="0"/>
              </a:spcBef>
            </a:pPr>
            <a:r>
              <a:rPr lang="en-US" sz="1800" dirty="0" smtClean="0"/>
              <a:t>	</a:t>
            </a:r>
            <a:endParaRPr lang="en-US" sz="1600" dirty="0" smtClean="0">
              <a:solidFill>
                <a:schemeClr val="tx1"/>
              </a:solidFill>
              <a:latin typeface="Cambria" pitchFamily="18" charset="0"/>
              <a:ea typeface="Cambria" pitchFamily="18" charset="0"/>
            </a:endParaRPr>
          </a:p>
        </p:txBody>
      </p:sp>
      <p:pic>
        <p:nvPicPr>
          <p:cNvPr id="4098" name="Picture 2" descr="C:\Users\hp\Desktop\computer-graphics-rotation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2057400"/>
            <a:ext cx="45339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33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2" end="12"/>
                                            </p:txEl>
                                          </p:spTgt>
                                        </p:tgtEl>
                                        <p:attrNameLst>
                                          <p:attrName>style.visibility</p:attrName>
                                        </p:attrNameLst>
                                      </p:cBhvr>
                                      <p:to>
                                        <p:strVal val="visible"/>
                                      </p:to>
                                    </p:set>
                                    <p:anim calcmode="lin" valueType="num">
                                      <p:cBhvr additive="base">
                                        <p:cTn id="7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13" end="13"/>
                                            </p:txEl>
                                          </p:spTgt>
                                        </p:tgtEl>
                                        <p:attrNameLst>
                                          <p:attrName>style.visibility</p:attrName>
                                        </p:attrNameLst>
                                      </p:cBhvr>
                                      <p:to>
                                        <p:strVal val="visible"/>
                                      </p:to>
                                    </p:set>
                                    <p:anim calcmode="lin" valueType="num">
                                      <p:cBhvr additive="base">
                                        <p:cTn id="79"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fontAlgn="base"/>
            <a:r>
              <a:rPr lang="en-US" dirty="0"/>
              <a:t>Consider a point object O has to be rotated from one angle to another in a 2D plane.</a:t>
            </a:r>
          </a:p>
          <a:p>
            <a:pPr fontAlgn="base"/>
            <a:r>
              <a:rPr lang="en-US" dirty="0"/>
              <a:t> </a:t>
            </a:r>
          </a:p>
          <a:p>
            <a:pPr fontAlgn="base"/>
            <a:r>
              <a:rPr lang="en-US" dirty="0"/>
              <a:t>Let-</a:t>
            </a:r>
          </a:p>
          <a:p>
            <a:pPr fontAlgn="base"/>
            <a:r>
              <a:rPr lang="en-US" dirty="0"/>
              <a:t>Initial coordinates of the object O = (</a:t>
            </a:r>
            <a:r>
              <a:rPr lang="en-US" dirty="0" err="1"/>
              <a:t>X</a:t>
            </a:r>
            <a:r>
              <a:rPr lang="en-US" baseline="-25000" dirty="0" err="1"/>
              <a:t>old</a:t>
            </a:r>
            <a:r>
              <a:rPr lang="en-US" dirty="0"/>
              <a:t>, </a:t>
            </a:r>
            <a:r>
              <a:rPr lang="en-US" dirty="0" err="1"/>
              <a:t>Y</a:t>
            </a:r>
            <a:r>
              <a:rPr lang="en-US" baseline="-25000" dirty="0" err="1"/>
              <a:t>old</a:t>
            </a:r>
            <a:r>
              <a:rPr lang="en-US" dirty="0"/>
              <a:t>)</a:t>
            </a:r>
          </a:p>
          <a:p>
            <a:pPr fontAlgn="base"/>
            <a:r>
              <a:rPr lang="en-US" dirty="0"/>
              <a:t>Initial angle of the object O with respect to origin = Φ</a:t>
            </a:r>
          </a:p>
          <a:p>
            <a:pPr fontAlgn="base"/>
            <a:r>
              <a:rPr lang="en-US" dirty="0"/>
              <a:t>Rotation angle = θ</a:t>
            </a:r>
          </a:p>
          <a:p>
            <a:pPr fontAlgn="base"/>
            <a:r>
              <a:rPr lang="en-US" dirty="0"/>
              <a:t>New coordinates of the object O after rotation = (</a:t>
            </a:r>
            <a:r>
              <a:rPr lang="en-US" dirty="0" err="1"/>
              <a:t>X</a:t>
            </a:r>
            <a:r>
              <a:rPr lang="en-US" baseline="-25000" dirty="0" err="1"/>
              <a:t>new</a:t>
            </a:r>
            <a:r>
              <a:rPr lang="en-US" dirty="0"/>
              <a:t>, </a:t>
            </a:r>
            <a:r>
              <a:rPr lang="en-US" dirty="0" err="1"/>
              <a:t>Y</a:t>
            </a:r>
            <a:r>
              <a:rPr lang="en-US" baseline="-25000" dirty="0" err="1"/>
              <a:t>new</a:t>
            </a:r>
            <a:r>
              <a:rPr lang="en-US" dirty="0"/>
              <a:t>)</a:t>
            </a:r>
          </a:p>
          <a:p>
            <a:endParaRPr lang="en-IN" dirty="0"/>
          </a:p>
        </p:txBody>
      </p:sp>
    </p:spTree>
    <p:extLst>
      <p:ext uri="{BB962C8B-B14F-4D97-AF65-F5344CB8AC3E}">
        <p14:creationId xmlns:p14="http://schemas.microsoft.com/office/powerpoint/2010/main" val="36513434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22" name="Picture 2" descr="https://www.gatevidyalay.com/wp-content/uploads/2019/08/2D-Rotation-in-Computer-Graphics-Exampl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38425" y="2272506"/>
            <a:ext cx="3867150"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126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fontAlgn="base"/>
            <a:r>
              <a:rPr lang="en-US" dirty="0" smtClean="0"/>
              <a:t>This </a:t>
            </a:r>
            <a:r>
              <a:rPr lang="en-US" dirty="0"/>
              <a:t>rotation is achieved by using the following rotation equations-</a:t>
            </a:r>
          </a:p>
          <a:p>
            <a:pPr fontAlgn="base"/>
            <a:r>
              <a:rPr lang="en-US" dirty="0" err="1"/>
              <a:t>X</a:t>
            </a:r>
            <a:r>
              <a:rPr lang="en-US" baseline="-25000" dirty="0" err="1"/>
              <a:t>new</a:t>
            </a:r>
            <a:r>
              <a:rPr lang="en-US" dirty="0"/>
              <a:t> = </a:t>
            </a:r>
            <a:r>
              <a:rPr lang="en-US" dirty="0" err="1"/>
              <a:t>X</a:t>
            </a:r>
            <a:r>
              <a:rPr lang="en-US" baseline="-25000" dirty="0" err="1"/>
              <a:t>old</a:t>
            </a:r>
            <a:r>
              <a:rPr lang="en-US" dirty="0"/>
              <a:t> </a:t>
            </a:r>
            <a:r>
              <a:rPr lang="en-US" dirty="0" err="1" smtClean="0"/>
              <a:t>cosθ</a:t>
            </a:r>
            <a:r>
              <a:rPr lang="en-US" dirty="0" smtClean="0"/>
              <a:t> </a:t>
            </a:r>
            <a:r>
              <a:rPr lang="en-US" dirty="0"/>
              <a:t>– </a:t>
            </a:r>
            <a:r>
              <a:rPr lang="en-US" dirty="0" err="1"/>
              <a:t>Y</a:t>
            </a:r>
            <a:r>
              <a:rPr lang="en-US" baseline="-25000" dirty="0" err="1"/>
              <a:t>old</a:t>
            </a:r>
            <a:r>
              <a:rPr lang="en-US" dirty="0"/>
              <a:t> </a:t>
            </a:r>
            <a:r>
              <a:rPr lang="en-US" dirty="0" err="1" smtClean="0"/>
              <a:t>sinθ</a:t>
            </a:r>
            <a:endParaRPr lang="en-US" dirty="0"/>
          </a:p>
          <a:p>
            <a:pPr fontAlgn="base"/>
            <a:r>
              <a:rPr lang="en-US" dirty="0" err="1"/>
              <a:t>Y</a:t>
            </a:r>
            <a:r>
              <a:rPr lang="en-US" baseline="-25000" dirty="0" err="1"/>
              <a:t>new</a:t>
            </a:r>
            <a:r>
              <a:rPr lang="en-US" dirty="0"/>
              <a:t> = </a:t>
            </a:r>
            <a:r>
              <a:rPr lang="en-US" dirty="0" err="1"/>
              <a:t>X</a:t>
            </a:r>
            <a:r>
              <a:rPr lang="en-US" baseline="-25000" dirty="0" err="1"/>
              <a:t>old</a:t>
            </a:r>
            <a:r>
              <a:rPr lang="en-US" dirty="0"/>
              <a:t> </a:t>
            </a:r>
            <a:r>
              <a:rPr lang="en-US" dirty="0" smtClean="0"/>
              <a:t> </a:t>
            </a:r>
            <a:r>
              <a:rPr lang="en-US" dirty="0" err="1"/>
              <a:t>sinθ</a:t>
            </a:r>
            <a:r>
              <a:rPr lang="en-US" dirty="0"/>
              <a:t> + </a:t>
            </a:r>
            <a:r>
              <a:rPr lang="en-US" dirty="0" err="1"/>
              <a:t>Y</a:t>
            </a:r>
            <a:r>
              <a:rPr lang="en-US" baseline="-25000" dirty="0" err="1"/>
              <a:t>old</a:t>
            </a:r>
            <a:r>
              <a:rPr lang="en-US" dirty="0"/>
              <a:t> </a:t>
            </a:r>
            <a:r>
              <a:rPr lang="en-US" dirty="0" err="1" smtClean="0"/>
              <a:t>cosθ</a:t>
            </a:r>
            <a:endParaRPr lang="en-US" dirty="0"/>
          </a:p>
          <a:p>
            <a:endParaRPr lang="en-IN" dirty="0"/>
          </a:p>
        </p:txBody>
      </p:sp>
    </p:spTree>
    <p:extLst>
      <p:ext uri="{BB962C8B-B14F-4D97-AF65-F5344CB8AC3E}">
        <p14:creationId xmlns:p14="http://schemas.microsoft.com/office/powerpoint/2010/main" val="41215207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Matrix form, the above rotation equations may be represented as-</a:t>
            </a:r>
            <a:endParaRPr lang="en-IN" dirty="0"/>
          </a:p>
        </p:txBody>
      </p:sp>
      <p:pic>
        <p:nvPicPr>
          <p:cNvPr id="31746" name="Picture 2" descr="https://www.gatevidyalay.com/wp-content/uploads/2019/08/Rotation-Matrix-in-Computer-Graphics-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0" y="2286000"/>
            <a:ext cx="5867400" cy="262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7386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For homogeneous coordinates, the above rotation matrix may be represented as a 3 x 3 matrix as-</a:t>
            </a:r>
            <a:endParaRPr lang="en-IN" dirty="0"/>
          </a:p>
        </p:txBody>
      </p:sp>
      <p:pic>
        <p:nvPicPr>
          <p:cNvPr id="32770" name="Picture 2" descr="https://www.gatevidyalay.com/wp-content/uploads/2019/08/Rotation-Matrix-in-Computer-Graphics-Homogeneous-Co-ordinate-Representation.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90725" y="2610644"/>
            <a:ext cx="516255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883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For clockwise Rotation angle is negative. While for anticlockwise Rotation angle is positive.</a:t>
            </a:r>
            <a:endParaRPr lang="en-IN" dirty="0"/>
          </a:p>
        </p:txBody>
      </p:sp>
      <p:pic>
        <p:nvPicPr>
          <p:cNvPr id="13314" name="Picture 2" descr="rotated figur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0200" y="3401218"/>
            <a:ext cx="4257675" cy="2389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8116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IN" dirty="0"/>
              <a:t>Rotation Equation</a:t>
            </a:r>
          </a:p>
        </p:txBody>
      </p:sp>
      <p:sp>
        <p:nvSpPr>
          <p:cNvPr id="3" name="Content Placeholder 2"/>
          <p:cNvSpPr>
            <a:spLocks noGrp="1"/>
          </p:cNvSpPr>
          <p:nvPr>
            <p:ph idx="1"/>
          </p:nvPr>
        </p:nvSpPr>
        <p:spPr>
          <a:xfrm>
            <a:off x="628650" y="1825625"/>
            <a:ext cx="7886700" cy="1298575"/>
          </a:xfrm>
        </p:spPr>
        <p:txBody>
          <a:bodyPr>
            <a:normAutofit lnSpcReduction="10000"/>
          </a:bodyPr>
          <a:lstStyle/>
          <a:p>
            <a:pPr fontAlgn="base"/>
            <a:r>
              <a:rPr lang="en-US" dirty="0"/>
              <a:t>The transformation equations for rotating a point at position (x, y) through an angle theta about the origin. Then see</a:t>
            </a:r>
          </a:p>
          <a:p>
            <a:r>
              <a:rPr lang="en-US" dirty="0"/>
              <a:t/>
            </a:r>
            <a:br>
              <a:rPr lang="en-US" dirty="0"/>
            </a:br>
            <a:endParaRPr lang="en-IN" dirty="0"/>
          </a:p>
        </p:txBody>
      </p:sp>
      <p:pic>
        <p:nvPicPr>
          <p:cNvPr id="14340" name="Picture 4" descr="2D rotation transformation equ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3124200"/>
            <a:ext cx="5981700" cy="139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6572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IN" dirty="0"/>
              <a:t>Rotation Matrix</a:t>
            </a:r>
          </a:p>
        </p:txBody>
      </p:sp>
      <p:pic>
        <p:nvPicPr>
          <p:cNvPr id="15362" name="Picture 2" descr="2D rotation transformation matrix"/>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0200" y="1600200"/>
            <a:ext cx="4800600" cy="3258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2381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228600"/>
            <a:ext cx="8305800" cy="5791200"/>
          </a:xfrm>
        </p:spPr>
        <p:txBody>
          <a:bodyPr>
            <a:noAutofit/>
          </a:bodyPr>
          <a:lstStyle/>
          <a:p>
            <a:pPr algn="just">
              <a:lnSpc>
                <a:spcPct val="150000"/>
              </a:lnSpc>
              <a:spcBef>
                <a:spcPts val="0"/>
              </a:spcBef>
            </a:pPr>
            <a:r>
              <a:rPr lang="en-IN" sz="1800" b="1" dirty="0" smtClean="0">
                <a:solidFill>
                  <a:schemeClr val="accent2"/>
                </a:solidFill>
                <a:latin typeface="Cambria" pitchFamily="18" charset="0"/>
              </a:rPr>
              <a:t>Translation :</a:t>
            </a:r>
          </a:p>
          <a:p>
            <a:pPr algn="just">
              <a:lnSpc>
                <a:spcPct val="150000"/>
              </a:lnSpc>
              <a:spcBef>
                <a:spcPts val="0"/>
              </a:spcBef>
            </a:pPr>
            <a:r>
              <a:rPr lang="en-US" sz="1800" dirty="0" smtClean="0"/>
              <a:t>	</a:t>
            </a:r>
            <a:r>
              <a:rPr lang="en-US" sz="1600" dirty="0">
                <a:solidFill>
                  <a:schemeClr val="tx1"/>
                </a:solidFill>
                <a:latin typeface="Cambria" pitchFamily="18" charset="0"/>
                <a:ea typeface="Cambria" pitchFamily="18" charset="0"/>
              </a:rPr>
              <a:t>It is the straight line movement of an object from one position to another is called Translation. Here the object is positioned from one coordinate location to another.</a:t>
            </a:r>
          </a:p>
          <a:p>
            <a:pPr algn="just">
              <a:lnSpc>
                <a:spcPct val="150000"/>
              </a:lnSpc>
              <a:spcBef>
                <a:spcPts val="0"/>
              </a:spcBef>
            </a:pPr>
            <a:r>
              <a:rPr lang="en-US" sz="1600" dirty="0">
                <a:solidFill>
                  <a:schemeClr val="tx1"/>
                </a:solidFill>
                <a:latin typeface="Cambria" pitchFamily="18" charset="0"/>
                <a:ea typeface="Cambria" pitchFamily="18" charset="0"/>
              </a:rPr>
              <a:t>	Translation is a movement of objects without deformation. Every position or point is translated by the same amount. When the straight line is translated, then it will be drawn using endpoints</a:t>
            </a:r>
            <a:r>
              <a:rPr lang="en-US" sz="1600" dirty="0" smtClean="0">
                <a:solidFill>
                  <a:schemeClr val="tx1"/>
                </a:solidFill>
                <a:latin typeface="Cambria" pitchFamily="18" charset="0"/>
                <a:ea typeface="Cambria" pitchFamily="18" charset="0"/>
              </a:rPr>
              <a:t>.</a:t>
            </a:r>
          </a:p>
          <a:p>
            <a:pPr algn="just">
              <a:lnSpc>
                <a:spcPct val="150000"/>
              </a:lnSpc>
              <a:spcBef>
                <a:spcPts val="0"/>
              </a:spcBef>
            </a:pPr>
            <a:endParaRPr lang="en-US" sz="1600" dirty="0" smtClean="0">
              <a:solidFill>
                <a:schemeClr val="tx1"/>
              </a:solidFill>
              <a:latin typeface="Cambria" pitchFamily="18" charset="0"/>
              <a:ea typeface="Cambria" pitchFamily="18" charset="0"/>
            </a:endParaRPr>
          </a:p>
        </p:txBody>
      </p:sp>
      <p:pic>
        <p:nvPicPr>
          <p:cNvPr id="2050" name="Picture 2" descr="C:\Users\hp\Desktop\computer-graphics-transl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095625"/>
            <a:ext cx="3524250" cy="360997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hp\Desktop\computer-graphics-translation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3124200"/>
            <a:ext cx="4954587" cy="2683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76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Applying 2D Rotations to objects</a:t>
            </a:r>
          </a:p>
        </p:txBody>
      </p:sp>
      <p:sp>
        <p:nvSpPr>
          <p:cNvPr id="3" name="Content Placeholder 2"/>
          <p:cNvSpPr>
            <a:spLocks noGrp="1"/>
          </p:cNvSpPr>
          <p:nvPr>
            <p:ph idx="1"/>
          </p:nvPr>
        </p:nvSpPr>
        <p:spPr/>
        <p:txBody>
          <a:bodyPr/>
          <a:lstStyle/>
          <a:p>
            <a:r>
              <a:rPr lang="en-US" dirty="0"/>
              <a:t>Rotations do not change the shape of object. Every point on an object is rotated through the same angle. </a:t>
            </a:r>
            <a:endParaRPr lang="en-US" dirty="0" smtClean="0"/>
          </a:p>
          <a:p>
            <a:r>
              <a:rPr lang="en-US" dirty="0" smtClean="0"/>
              <a:t>If </a:t>
            </a:r>
            <a:r>
              <a:rPr lang="en-US" dirty="0"/>
              <a:t>you have to rotate a line then you will apply rotation to both its end points. Then you will redraw the line with new coordinate positions. If you have to rotate a polygon then you will apply rotation to all of its vertices. </a:t>
            </a:r>
            <a:endParaRPr lang="en-US" dirty="0" smtClean="0"/>
          </a:p>
          <a:p>
            <a:r>
              <a:rPr lang="en-US" dirty="0" smtClean="0"/>
              <a:t>Then </a:t>
            </a:r>
            <a:r>
              <a:rPr lang="en-US" dirty="0"/>
              <a:t>you will redraw the polygon with new coordinate positions.</a:t>
            </a:r>
            <a:endParaRPr lang="en-IN" dirty="0"/>
          </a:p>
        </p:txBody>
      </p:sp>
    </p:spTree>
    <p:extLst>
      <p:ext uri="{BB962C8B-B14F-4D97-AF65-F5344CB8AC3E}">
        <p14:creationId xmlns:p14="http://schemas.microsoft.com/office/powerpoint/2010/main" val="20458783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br>
              <a:rPr lang="en-IN" dirty="0"/>
            </a:br>
            <a:endParaRPr lang="en-IN" dirty="0"/>
          </a:p>
        </p:txBody>
      </p:sp>
      <p:sp>
        <p:nvSpPr>
          <p:cNvPr id="3" name="Content Placeholder 2"/>
          <p:cNvSpPr>
            <a:spLocks noGrp="1"/>
          </p:cNvSpPr>
          <p:nvPr>
            <p:ph idx="1"/>
          </p:nvPr>
        </p:nvSpPr>
        <p:spPr/>
        <p:txBody>
          <a:bodyPr/>
          <a:lstStyle/>
          <a:p>
            <a:pPr fontAlgn="base"/>
            <a:r>
              <a:rPr lang="en-US" dirty="0"/>
              <a:t>There is a triangle ABC A(2,2) B(3,4) C(4,2) .Then Rotate the triangle anticlockwise by angle 90</a:t>
            </a:r>
            <a:r>
              <a:rPr lang="en-US" baseline="30000" dirty="0"/>
              <a:t>o</a:t>
            </a:r>
            <a:r>
              <a:rPr lang="en-US" dirty="0"/>
              <a:t> about the origin.</a:t>
            </a:r>
          </a:p>
          <a:p>
            <a:r>
              <a:rPr lang="en-US" dirty="0" smtClean="0"/>
              <a:t/>
            </a:r>
            <a:br>
              <a:rPr lang="en-US" dirty="0" smtClean="0"/>
            </a:br>
            <a:endParaRPr lang="en-IN" dirty="0"/>
          </a:p>
        </p:txBody>
      </p:sp>
    </p:spTree>
    <p:extLst>
      <p:ext uri="{BB962C8B-B14F-4D97-AF65-F5344CB8AC3E}">
        <p14:creationId xmlns:p14="http://schemas.microsoft.com/office/powerpoint/2010/main" val="21608239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s-ES" b="1" dirty="0" err="1"/>
              <a:t>Solution</a:t>
            </a:r>
            <a:r>
              <a:rPr lang="es-ES" b="1" dirty="0"/>
              <a:t>:</a:t>
            </a:r>
            <a:r>
              <a:rPr lang="es-ES" dirty="0"/>
              <a:t/>
            </a:r>
            <a:br>
              <a:rPr lang="es-ES" dirty="0"/>
            </a:br>
            <a:r>
              <a:rPr lang="es-ES" dirty="0" err="1"/>
              <a:t>Given</a:t>
            </a:r>
            <a:r>
              <a:rPr lang="es-ES" dirty="0"/>
              <a:t> x1=2, y1=2 , x2=3,y2=4 , x3=4,y3=2</a:t>
            </a:r>
          </a:p>
        </p:txBody>
      </p:sp>
      <p:pic>
        <p:nvPicPr>
          <p:cNvPr id="16386" name="Picture 2" descr="triangle for rotati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60881" y="1825625"/>
            <a:ext cx="46222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1260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81000"/>
            <a:ext cx="7886700" cy="5795963"/>
          </a:xfrm>
        </p:spPr>
        <p:txBody>
          <a:bodyPr>
            <a:normAutofit fontScale="92500" lnSpcReduction="10000"/>
          </a:bodyPr>
          <a:lstStyle/>
          <a:p>
            <a:pPr marL="0" indent="0" fontAlgn="base">
              <a:buNone/>
            </a:pPr>
            <a:r>
              <a:rPr lang="es-ES" dirty="0" err="1"/>
              <a:t>First</a:t>
            </a:r>
            <a:r>
              <a:rPr lang="es-ES" dirty="0"/>
              <a:t> </a:t>
            </a:r>
            <a:r>
              <a:rPr lang="es-ES" dirty="0" err="1"/>
              <a:t>vertex</a:t>
            </a:r>
            <a:r>
              <a:rPr lang="es-ES" dirty="0"/>
              <a:t>,</a:t>
            </a:r>
          </a:p>
          <a:p>
            <a:pPr marL="0" indent="0" fontAlgn="base">
              <a:buNone/>
            </a:pPr>
            <a:r>
              <a:rPr lang="es-ES" dirty="0"/>
              <a:t>x1′ = x1 </a:t>
            </a:r>
            <a:r>
              <a:rPr lang="es-ES" dirty="0" err="1"/>
              <a:t>cos</a:t>
            </a:r>
            <a:r>
              <a:rPr lang="es-ES" dirty="0"/>
              <a:t> 90</a:t>
            </a:r>
            <a:r>
              <a:rPr lang="es-ES" baseline="30000" dirty="0"/>
              <a:t>o</a:t>
            </a:r>
            <a:r>
              <a:rPr lang="es-ES" dirty="0"/>
              <a:t> – y1 sin 90</a:t>
            </a:r>
            <a:r>
              <a:rPr lang="es-ES" baseline="30000" dirty="0"/>
              <a:t>o</a:t>
            </a:r>
            <a:endParaRPr lang="es-ES" dirty="0"/>
          </a:p>
          <a:p>
            <a:pPr marL="0" indent="0" fontAlgn="base">
              <a:buNone/>
            </a:pPr>
            <a:r>
              <a:rPr lang="es-ES" dirty="0"/>
              <a:t>y1′ = x1 sin 90</a:t>
            </a:r>
            <a:r>
              <a:rPr lang="es-ES" baseline="30000" dirty="0"/>
              <a:t>o </a:t>
            </a:r>
            <a:r>
              <a:rPr lang="es-ES" dirty="0"/>
              <a:t>+ y1 </a:t>
            </a:r>
            <a:r>
              <a:rPr lang="es-ES" dirty="0" err="1"/>
              <a:t>cos</a:t>
            </a:r>
            <a:r>
              <a:rPr lang="es-ES" dirty="0"/>
              <a:t> 90</a:t>
            </a:r>
            <a:r>
              <a:rPr lang="es-ES" baseline="30000" dirty="0"/>
              <a:t>o</a:t>
            </a:r>
            <a:endParaRPr lang="es-ES" dirty="0"/>
          </a:p>
          <a:p>
            <a:pPr marL="0" indent="0" fontAlgn="base">
              <a:buNone/>
            </a:pPr>
            <a:r>
              <a:rPr lang="es-ES" dirty="0" err="1"/>
              <a:t>Also</a:t>
            </a:r>
            <a:r>
              <a:rPr lang="es-ES" dirty="0"/>
              <a:t>, </a:t>
            </a:r>
            <a:r>
              <a:rPr lang="es-ES" dirty="0" err="1"/>
              <a:t>We</a:t>
            </a:r>
            <a:r>
              <a:rPr lang="es-ES" dirty="0"/>
              <a:t> </a:t>
            </a:r>
            <a:r>
              <a:rPr lang="es-ES" dirty="0" err="1"/>
              <a:t>know</a:t>
            </a:r>
            <a:r>
              <a:rPr lang="es-ES" dirty="0"/>
              <a:t> </a:t>
            </a:r>
            <a:r>
              <a:rPr lang="es-ES" dirty="0" err="1"/>
              <a:t>that</a:t>
            </a:r>
            <a:r>
              <a:rPr lang="es-ES" dirty="0"/>
              <a:t> sin 90</a:t>
            </a:r>
            <a:r>
              <a:rPr lang="es-ES" baseline="30000" dirty="0"/>
              <a:t>o</a:t>
            </a:r>
            <a:r>
              <a:rPr lang="es-ES" dirty="0"/>
              <a:t> = 1 and </a:t>
            </a:r>
            <a:r>
              <a:rPr lang="es-ES" dirty="0" err="1"/>
              <a:t>cos</a:t>
            </a:r>
            <a:r>
              <a:rPr lang="es-ES" dirty="0"/>
              <a:t> 90</a:t>
            </a:r>
            <a:r>
              <a:rPr lang="es-ES" baseline="30000" dirty="0"/>
              <a:t>o</a:t>
            </a:r>
            <a:r>
              <a:rPr lang="es-ES" dirty="0"/>
              <a:t> = 0</a:t>
            </a:r>
          </a:p>
          <a:p>
            <a:pPr marL="0" indent="0" fontAlgn="base">
              <a:buNone/>
            </a:pPr>
            <a:r>
              <a:rPr lang="es-ES" dirty="0"/>
              <a:t>x1′ = 2 X 0 – 2 X 1 = -2</a:t>
            </a:r>
          </a:p>
          <a:p>
            <a:pPr marL="0" indent="0" fontAlgn="base">
              <a:buNone/>
            </a:pPr>
            <a:r>
              <a:rPr lang="es-ES" dirty="0"/>
              <a:t>y1′ = 2 X 1 + 2 X 0 = 2</a:t>
            </a:r>
          </a:p>
          <a:p>
            <a:pPr marL="0" indent="0" fontAlgn="base">
              <a:buNone/>
            </a:pPr>
            <a:r>
              <a:rPr lang="es-ES" dirty="0" err="1"/>
              <a:t>Then</a:t>
            </a:r>
            <a:r>
              <a:rPr lang="es-ES" dirty="0"/>
              <a:t>, </a:t>
            </a:r>
            <a:r>
              <a:rPr lang="es-ES" dirty="0" err="1"/>
              <a:t>Second</a:t>
            </a:r>
            <a:r>
              <a:rPr lang="es-ES" dirty="0"/>
              <a:t> </a:t>
            </a:r>
            <a:r>
              <a:rPr lang="es-ES" dirty="0" err="1"/>
              <a:t>vertex</a:t>
            </a:r>
            <a:r>
              <a:rPr lang="es-ES" dirty="0"/>
              <a:t>,</a:t>
            </a:r>
          </a:p>
          <a:p>
            <a:pPr marL="0" indent="0" fontAlgn="base">
              <a:buNone/>
            </a:pPr>
            <a:r>
              <a:rPr lang="es-ES" dirty="0"/>
              <a:t>x2′ = x2 </a:t>
            </a:r>
            <a:r>
              <a:rPr lang="es-ES" dirty="0" err="1"/>
              <a:t>cos</a:t>
            </a:r>
            <a:r>
              <a:rPr lang="es-ES" dirty="0"/>
              <a:t> 90</a:t>
            </a:r>
            <a:r>
              <a:rPr lang="es-ES" baseline="30000" dirty="0"/>
              <a:t>o</a:t>
            </a:r>
            <a:r>
              <a:rPr lang="es-ES" dirty="0"/>
              <a:t> – y2 sin 90</a:t>
            </a:r>
            <a:r>
              <a:rPr lang="es-ES" baseline="30000" dirty="0"/>
              <a:t>o</a:t>
            </a:r>
            <a:endParaRPr lang="es-ES" dirty="0"/>
          </a:p>
          <a:p>
            <a:pPr marL="0" indent="0" fontAlgn="base">
              <a:buNone/>
            </a:pPr>
            <a:r>
              <a:rPr lang="es-ES" dirty="0"/>
              <a:t>y2′ = x2 sin 90</a:t>
            </a:r>
            <a:r>
              <a:rPr lang="es-ES" baseline="30000" dirty="0"/>
              <a:t>o </a:t>
            </a:r>
            <a:r>
              <a:rPr lang="es-ES" dirty="0"/>
              <a:t>+ y2 </a:t>
            </a:r>
            <a:r>
              <a:rPr lang="es-ES" dirty="0" err="1"/>
              <a:t>cos</a:t>
            </a:r>
            <a:r>
              <a:rPr lang="es-ES" dirty="0"/>
              <a:t> 90</a:t>
            </a:r>
            <a:r>
              <a:rPr lang="es-ES" baseline="30000" dirty="0"/>
              <a:t>o</a:t>
            </a:r>
            <a:endParaRPr lang="es-ES" dirty="0"/>
          </a:p>
          <a:p>
            <a:pPr marL="0" indent="0" fontAlgn="base">
              <a:buNone/>
            </a:pPr>
            <a:r>
              <a:rPr lang="es-ES" dirty="0"/>
              <a:t>x2′ = 3 X 0 – 4 X 1 = -4</a:t>
            </a:r>
          </a:p>
          <a:p>
            <a:pPr marL="0" indent="0" fontAlgn="base">
              <a:buNone/>
            </a:pPr>
            <a:r>
              <a:rPr lang="es-ES" dirty="0"/>
              <a:t>y2′ = 3 X 1 + 4 X 0 = 3</a:t>
            </a:r>
          </a:p>
          <a:p>
            <a:pPr marL="0" indent="0" fontAlgn="base">
              <a:buNone/>
            </a:pPr>
            <a:r>
              <a:rPr lang="es-ES" dirty="0" err="1"/>
              <a:t>Then</a:t>
            </a:r>
            <a:r>
              <a:rPr lang="es-ES" dirty="0"/>
              <a:t>, </a:t>
            </a:r>
            <a:r>
              <a:rPr lang="es-ES" dirty="0" err="1"/>
              <a:t>Third</a:t>
            </a:r>
            <a:r>
              <a:rPr lang="es-ES" dirty="0"/>
              <a:t> </a:t>
            </a:r>
            <a:r>
              <a:rPr lang="es-ES" dirty="0" err="1"/>
              <a:t>vertex</a:t>
            </a:r>
            <a:r>
              <a:rPr lang="es-ES" dirty="0"/>
              <a:t>,</a:t>
            </a:r>
          </a:p>
          <a:p>
            <a:pPr marL="0" indent="0" fontAlgn="base">
              <a:buNone/>
            </a:pPr>
            <a:r>
              <a:rPr lang="es-ES" dirty="0"/>
              <a:t>x3′ = x3 </a:t>
            </a:r>
            <a:r>
              <a:rPr lang="es-ES" dirty="0" err="1"/>
              <a:t>cos</a:t>
            </a:r>
            <a:r>
              <a:rPr lang="es-ES" dirty="0"/>
              <a:t> 90</a:t>
            </a:r>
            <a:r>
              <a:rPr lang="es-ES" baseline="30000" dirty="0"/>
              <a:t>o</a:t>
            </a:r>
            <a:r>
              <a:rPr lang="es-ES" dirty="0"/>
              <a:t> – y3 sin 90</a:t>
            </a:r>
            <a:r>
              <a:rPr lang="es-ES" baseline="30000" dirty="0"/>
              <a:t>o</a:t>
            </a:r>
            <a:endParaRPr lang="es-ES" dirty="0"/>
          </a:p>
          <a:p>
            <a:pPr marL="0" indent="0" fontAlgn="base">
              <a:buNone/>
            </a:pPr>
            <a:r>
              <a:rPr lang="es-ES" dirty="0"/>
              <a:t>y3′ = x3 sin 90</a:t>
            </a:r>
            <a:r>
              <a:rPr lang="es-ES" baseline="30000" dirty="0"/>
              <a:t>o </a:t>
            </a:r>
            <a:r>
              <a:rPr lang="es-ES" dirty="0"/>
              <a:t>+ y3 </a:t>
            </a:r>
            <a:r>
              <a:rPr lang="es-ES" dirty="0" err="1"/>
              <a:t>cos</a:t>
            </a:r>
            <a:r>
              <a:rPr lang="es-ES" dirty="0"/>
              <a:t> 90</a:t>
            </a:r>
            <a:r>
              <a:rPr lang="es-ES" baseline="30000" dirty="0"/>
              <a:t>o</a:t>
            </a:r>
            <a:endParaRPr lang="es-ES" dirty="0"/>
          </a:p>
          <a:p>
            <a:pPr marL="0" indent="0" fontAlgn="base">
              <a:buNone/>
            </a:pPr>
            <a:r>
              <a:rPr lang="es-ES" dirty="0"/>
              <a:t>x3′ = 4 X 0 – 2 X 1 = -2</a:t>
            </a:r>
          </a:p>
          <a:p>
            <a:pPr marL="0" indent="0" fontAlgn="base">
              <a:buNone/>
            </a:pPr>
            <a:r>
              <a:rPr lang="es-ES" dirty="0"/>
              <a:t>y3′ = 4 X 1 + 2 X 0 = 4</a:t>
            </a:r>
          </a:p>
          <a:p>
            <a:pPr marL="0" indent="0" fontAlgn="base">
              <a:buNone/>
            </a:pPr>
            <a:r>
              <a:rPr lang="es-ES" dirty="0"/>
              <a:t>so, Final </a:t>
            </a:r>
            <a:r>
              <a:rPr lang="es-ES" dirty="0" err="1"/>
              <a:t>Triangle</a:t>
            </a:r>
            <a:r>
              <a:rPr lang="es-ES" dirty="0"/>
              <a:t> A’B’C’ = A'(-2,2) B'(-4,3) C'(-2,4)</a:t>
            </a:r>
          </a:p>
        </p:txBody>
      </p:sp>
    </p:spTree>
    <p:extLst>
      <p:ext uri="{BB962C8B-B14F-4D97-AF65-F5344CB8AC3E}">
        <p14:creationId xmlns:p14="http://schemas.microsoft.com/office/powerpoint/2010/main" val="78262752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7410" name="Picture 2" descr="2D Rotation Transformation exampl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0848" y="2096294"/>
            <a:ext cx="6242304"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7073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27102"/>
            <a:ext cx="7886700" cy="1298524"/>
          </a:xfrm>
        </p:spPr>
        <p:txBody>
          <a:bodyPr>
            <a:normAutofit/>
          </a:bodyPr>
          <a:lstStyle/>
          <a:p>
            <a:r>
              <a:rPr lang="en-US" sz="2000" dirty="0"/>
              <a:t>Given a line segment with starting point as (0, 0) and ending point as (4, 4). Apply 30 degree rotation anticlockwise direction on the line segment and find out the new coordinates of the line.</a:t>
            </a:r>
            <a:endParaRPr lang="en-IN" sz="2000" dirty="0"/>
          </a:p>
        </p:txBody>
      </p:sp>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20205224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fontAlgn="base"/>
            <a:r>
              <a:rPr lang="en-US" b="1" u="sng" dirty="0" smtClean="0"/>
              <a:t>Solution-</a:t>
            </a:r>
            <a:endParaRPr lang="en-US" b="1" dirty="0" smtClean="0"/>
          </a:p>
          <a:p>
            <a:pPr fontAlgn="base"/>
            <a:r>
              <a:rPr lang="en-US" dirty="0" smtClean="0"/>
              <a:t> </a:t>
            </a:r>
          </a:p>
          <a:p>
            <a:pPr fontAlgn="base"/>
            <a:r>
              <a:rPr lang="en-US" dirty="0" smtClean="0"/>
              <a:t>We rotate a straight line by its end points with the same angle. Then, we re-draw a line between the new end points.</a:t>
            </a:r>
          </a:p>
          <a:p>
            <a:pPr fontAlgn="base"/>
            <a:r>
              <a:rPr lang="en-US" dirty="0" smtClean="0"/>
              <a:t> </a:t>
            </a:r>
          </a:p>
          <a:p>
            <a:pPr fontAlgn="base"/>
            <a:r>
              <a:rPr lang="en-US" dirty="0" smtClean="0"/>
              <a:t>Given-</a:t>
            </a:r>
          </a:p>
          <a:p>
            <a:pPr fontAlgn="base"/>
            <a:r>
              <a:rPr lang="en-US" dirty="0" smtClean="0"/>
              <a:t>Old ending coordinates of the line = (</a:t>
            </a:r>
            <a:r>
              <a:rPr lang="en-US" dirty="0" err="1" smtClean="0"/>
              <a:t>X</a:t>
            </a:r>
            <a:r>
              <a:rPr lang="en-US" baseline="-25000" dirty="0" err="1" smtClean="0"/>
              <a:t>old</a:t>
            </a:r>
            <a:r>
              <a:rPr lang="en-US" dirty="0" smtClean="0"/>
              <a:t>, </a:t>
            </a:r>
            <a:r>
              <a:rPr lang="en-US" dirty="0" err="1" smtClean="0"/>
              <a:t>Y</a:t>
            </a:r>
            <a:r>
              <a:rPr lang="en-US" baseline="-25000" dirty="0" err="1" smtClean="0"/>
              <a:t>old</a:t>
            </a:r>
            <a:r>
              <a:rPr lang="en-US" dirty="0" smtClean="0"/>
              <a:t>) = (4, 4)</a:t>
            </a:r>
          </a:p>
          <a:p>
            <a:pPr fontAlgn="base"/>
            <a:r>
              <a:rPr lang="en-US" dirty="0" smtClean="0"/>
              <a:t>Rotation angle = θ = 30º</a:t>
            </a:r>
          </a:p>
          <a:p>
            <a:pPr fontAlgn="base"/>
            <a:r>
              <a:rPr lang="en-US" dirty="0" smtClean="0"/>
              <a:t> </a:t>
            </a:r>
          </a:p>
          <a:p>
            <a:pPr fontAlgn="base"/>
            <a:r>
              <a:rPr lang="en-US" dirty="0" smtClean="0"/>
              <a:t>Let new ending coordinates of the line after rotation = (</a:t>
            </a:r>
            <a:r>
              <a:rPr lang="en-US" dirty="0" err="1" smtClean="0"/>
              <a:t>X</a:t>
            </a:r>
            <a:r>
              <a:rPr lang="en-US" baseline="-25000" dirty="0" err="1" smtClean="0"/>
              <a:t>new</a:t>
            </a:r>
            <a:r>
              <a:rPr lang="en-US" dirty="0" smtClean="0"/>
              <a:t>, </a:t>
            </a:r>
            <a:r>
              <a:rPr lang="en-US" dirty="0" err="1" smtClean="0"/>
              <a:t>Y</a:t>
            </a:r>
            <a:r>
              <a:rPr lang="en-US" baseline="-25000" dirty="0" err="1" smtClean="0"/>
              <a:t>new</a:t>
            </a:r>
            <a:r>
              <a:rPr lang="en-US" dirty="0" smtClean="0"/>
              <a:t>).</a:t>
            </a:r>
          </a:p>
          <a:p>
            <a:endParaRPr lang="en-IN" dirty="0" smtClean="0"/>
          </a:p>
          <a:p>
            <a:endParaRPr lang="en-IN" dirty="0"/>
          </a:p>
        </p:txBody>
      </p:sp>
    </p:spTree>
    <p:extLst>
      <p:ext uri="{BB962C8B-B14F-4D97-AF65-F5344CB8AC3E}">
        <p14:creationId xmlns:p14="http://schemas.microsoft.com/office/powerpoint/2010/main" val="30410666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fontAlgn="base"/>
            <a:r>
              <a:rPr lang="en-US" dirty="0"/>
              <a:t>Applying the rotation equations, we have-</a:t>
            </a:r>
          </a:p>
          <a:p>
            <a:pPr fontAlgn="base"/>
            <a:r>
              <a:rPr lang="en-US" dirty="0"/>
              <a:t> </a:t>
            </a:r>
          </a:p>
          <a:p>
            <a:pPr fontAlgn="base"/>
            <a:r>
              <a:rPr lang="en-US" dirty="0" err="1"/>
              <a:t>X</a:t>
            </a:r>
            <a:r>
              <a:rPr lang="en-US" baseline="-25000" dirty="0" err="1"/>
              <a:t>new</a:t>
            </a:r>
            <a:endParaRPr lang="en-US" dirty="0"/>
          </a:p>
          <a:p>
            <a:pPr fontAlgn="base"/>
            <a:r>
              <a:rPr lang="en-US" dirty="0"/>
              <a:t>= </a:t>
            </a:r>
            <a:r>
              <a:rPr lang="en-US" dirty="0" err="1"/>
              <a:t>X</a:t>
            </a:r>
            <a:r>
              <a:rPr lang="en-US" baseline="-25000" dirty="0" err="1"/>
              <a:t>old</a:t>
            </a:r>
            <a:r>
              <a:rPr lang="en-US" dirty="0"/>
              <a:t> x </a:t>
            </a:r>
            <a:r>
              <a:rPr lang="en-US" dirty="0" err="1"/>
              <a:t>cosθ</a:t>
            </a:r>
            <a:r>
              <a:rPr lang="en-US" dirty="0"/>
              <a:t> – </a:t>
            </a:r>
            <a:r>
              <a:rPr lang="en-US" dirty="0" err="1"/>
              <a:t>Y</a:t>
            </a:r>
            <a:r>
              <a:rPr lang="en-US" baseline="-25000" dirty="0" err="1"/>
              <a:t>old</a:t>
            </a:r>
            <a:r>
              <a:rPr lang="en-US" dirty="0"/>
              <a:t> x </a:t>
            </a:r>
            <a:r>
              <a:rPr lang="en-US" dirty="0" err="1"/>
              <a:t>sinθ</a:t>
            </a:r>
            <a:endParaRPr lang="en-US" dirty="0"/>
          </a:p>
          <a:p>
            <a:pPr fontAlgn="base"/>
            <a:r>
              <a:rPr lang="en-US" dirty="0"/>
              <a:t>= 4 x cos30º – 4 x sin30º</a:t>
            </a:r>
          </a:p>
          <a:p>
            <a:pPr fontAlgn="base"/>
            <a:r>
              <a:rPr lang="en-US" dirty="0"/>
              <a:t>= 4 x (√3 / 2) – 4 x (1 / 2)</a:t>
            </a:r>
          </a:p>
          <a:p>
            <a:pPr fontAlgn="base"/>
            <a:r>
              <a:rPr lang="en-US" dirty="0"/>
              <a:t>= 2√3 – 2</a:t>
            </a:r>
          </a:p>
          <a:p>
            <a:pPr fontAlgn="base"/>
            <a:r>
              <a:rPr lang="en-US" dirty="0"/>
              <a:t>= 2(√3 – 1)</a:t>
            </a:r>
          </a:p>
          <a:p>
            <a:pPr fontAlgn="base"/>
            <a:r>
              <a:rPr lang="en-US" dirty="0"/>
              <a:t>= 2(1.73 – 1)</a:t>
            </a:r>
          </a:p>
          <a:p>
            <a:pPr fontAlgn="base"/>
            <a:r>
              <a:rPr lang="en-US" dirty="0"/>
              <a:t>= 1.46</a:t>
            </a:r>
          </a:p>
          <a:p>
            <a:pPr fontAlgn="base"/>
            <a:r>
              <a:rPr lang="en-US" dirty="0"/>
              <a:t> </a:t>
            </a:r>
          </a:p>
          <a:p>
            <a:endParaRPr lang="en-IN" dirty="0"/>
          </a:p>
        </p:txBody>
      </p:sp>
    </p:spTree>
    <p:extLst>
      <p:ext uri="{BB962C8B-B14F-4D97-AF65-F5344CB8AC3E}">
        <p14:creationId xmlns:p14="http://schemas.microsoft.com/office/powerpoint/2010/main" val="4674379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fontAlgn="base"/>
            <a:r>
              <a:rPr lang="en-IN" dirty="0" err="1"/>
              <a:t>Y</a:t>
            </a:r>
            <a:r>
              <a:rPr lang="en-IN" baseline="-25000" dirty="0" err="1"/>
              <a:t>new</a:t>
            </a:r>
            <a:endParaRPr lang="en-IN" dirty="0"/>
          </a:p>
          <a:p>
            <a:pPr fontAlgn="base"/>
            <a:r>
              <a:rPr lang="en-IN" dirty="0"/>
              <a:t>= </a:t>
            </a:r>
            <a:r>
              <a:rPr lang="en-IN" dirty="0" err="1"/>
              <a:t>X</a:t>
            </a:r>
            <a:r>
              <a:rPr lang="en-IN" baseline="-25000" dirty="0" err="1"/>
              <a:t>old</a:t>
            </a:r>
            <a:r>
              <a:rPr lang="en-IN" dirty="0"/>
              <a:t> x sin</a:t>
            </a:r>
            <a:r>
              <a:rPr lang="el-GR" dirty="0"/>
              <a:t>θ + </a:t>
            </a:r>
            <a:r>
              <a:rPr lang="en-IN" dirty="0" err="1"/>
              <a:t>Y</a:t>
            </a:r>
            <a:r>
              <a:rPr lang="en-IN" baseline="-25000" dirty="0" err="1"/>
              <a:t>old</a:t>
            </a:r>
            <a:r>
              <a:rPr lang="en-IN" dirty="0"/>
              <a:t> x cos</a:t>
            </a:r>
            <a:r>
              <a:rPr lang="el-GR" dirty="0"/>
              <a:t>θ</a:t>
            </a:r>
          </a:p>
          <a:p>
            <a:pPr fontAlgn="base"/>
            <a:r>
              <a:rPr lang="el-GR" dirty="0"/>
              <a:t>= 4 </a:t>
            </a:r>
            <a:r>
              <a:rPr lang="en-IN" dirty="0"/>
              <a:t>x sin30º + 4 x cos30º</a:t>
            </a:r>
          </a:p>
          <a:p>
            <a:pPr fontAlgn="base"/>
            <a:r>
              <a:rPr lang="en-IN" dirty="0"/>
              <a:t>= 4 x (1 / 2) + 4 x (√3 / 2)</a:t>
            </a:r>
          </a:p>
          <a:p>
            <a:pPr fontAlgn="base"/>
            <a:r>
              <a:rPr lang="en-IN" dirty="0"/>
              <a:t>= 2 + 2√3</a:t>
            </a:r>
          </a:p>
          <a:p>
            <a:pPr fontAlgn="base"/>
            <a:r>
              <a:rPr lang="en-IN" dirty="0"/>
              <a:t>= 2(1 + √3)</a:t>
            </a:r>
          </a:p>
          <a:p>
            <a:pPr fontAlgn="base"/>
            <a:r>
              <a:rPr lang="en-IN" dirty="0"/>
              <a:t>= 2(1 + 1.73)</a:t>
            </a:r>
          </a:p>
          <a:p>
            <a:pPr fontAlgn="base"/>
            <a:r>
              <a:rPr lang="en-IN" dirty="0"/>
              <a:t>= 5.46</a:t>
            </a:r>
          </a:p>
          <a:p>
            <a:r>
              <a:rPr lang="en-US" dirty="0"/>
              <a:t>Thus, New ending coordinates of the line after rotation = (1.46, 5.46).</a:t>
            </a:r>
            <a:endParaRPr lang="en-IN" dirty="0"/>
          </a:p>
        </p:txBody>
      </p:sp>
    </p:spTree>
    <p:extLst>
      <p:ext uri="{BB962C8B-B14F-4D97-AF65-F5344CB8AC3E}">
        <p14:creationId xmlns:p14="http://schemas.microsoft.com/office/powerpoint/2010/main" val="275905361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n-US" b="1" dirty="0"/>
              <a:t>Alternatively,</a:t>
            </a:r>
            <a:r>
              <a:rPr lang="en-US" dirty="0"/>
              <a:t/>
            </a:r>
            <a:br>
              <a:rPr lang="en-US" dirty="0"/>
            </a:br>
            <a:r>
              <a:rPr lang="en-US" dirty="0"/>
              <a:t> </a:t>
            </a:r>
            <a:br>
              <a:rPr lang="en-US" dirty="0"/>
            </a:br>
            <a:r>
              <a:rPr lang="en-US" dirty="0"/>
              <a:t>In matrix form, the new ending coordinates of the line after rotation may be obtained as-</a:t>
            </a:r>
            <a:br>
              <a:rPr lang="en-US" dirty="0"/>
            </a:br>
            <a:endParaRPr lang="en-IN" dirty="0"/>
          </a:p>
        </p:txBody>
      </p:sp>
      <p:pic>
        <p:nvPicPr>
          <p:cNvPr id="33794" name="Picture 2" descr="https://www.gatevidyalay.com/wp-content/uploads/2019/08/2D-Rotation-in-Computer-Graphics-Problem-01-Solution-Matrix-Form-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0200" y="1825624"/>
            <a:ext cx="4726993" cy="457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1594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9458" name="Picture 2" descr="https://www.gatevidyalay.com/wp-content/uploads/2019/08/2D-Translation-in-Computer-Graphic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0200" y="1523206"/>
            <a:ext cx="4972050" cy="449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77609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Thus, New ending coordinates of the line after rotation = (1.46, 5.46).</a:t>
            </a:r>
            <a:endParaRPr lang="en-IN" dirty="0"/>
          </a:p>
        </p:txBody>
      </p:sp>
      <p:pic>
        <p:nvPicPr>
          <p:cNvPr id="34818" name="Picture 2" descr="https://www.gatevidyalay.com/wp-content/uploads/2019/08/Rotation-in-Computer-Graphics-Problem-1-Solution.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19387" y="2548731"/>
            <a:ext cx="3705225" cy="290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40938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Given a triangle with corner coordinates (0, 0), (1, 0) and (1, 1). Rotate the triangle by 90 degree anticlockwise direction and find out the new coordinates.</a:t>
            </a:r>
            <a:endParaRPr lang="en-IN" dirty="0"/>
          </a:p>
        </p:txBody>
      </p:sp>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283049707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Homogeneous Coordinates</a:t>
            </a:r>
            <a:br>
              <a:rPr lang="en-IN" dirty="0"/>
            </a:br>
            <a:endParaRPr lang="en-IN" dirty="0"/>
          </a:p>
        </p:txBody>
      </p:sp>
      <p:pic>
        <p:nvPicPr>
          <p:cNvPr id="22534" name="Picture 6" descr="Need of Homogeneous Coordinates in Transform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8897" y="991036"/>
            <a:ext cx="2737855" cy="2105026"/>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descr="rotation matr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429000"/>
            <a:ext cx="3654425" cy="2105026"/>
          </a:xfrm>
          <a:prstGeom prst="rect">
            <a:avLst/>
          </a:prstGeom>
          <a:noFill/>
          <a:extLst>
            <a:ext uri="{909E8E84-426E-40DD-AFC4-6F175D3DCCD1}">
              <a14:hiddenFill xmlns:a14="http://schemas.microsoft.com/office/drawing/2010/main">
                <a:solidFill>
                  <a:srgbClr val="FFFFFF"/>
                </a:solidFill>
              </a14:hiddenFill>
            </a:ext>
          </a:extLst>
        </p:spPr>
      </p:pic>
      <p:pic>
        <p:nvPicPr>
          <p:cNvPr id="22538" name="Picture 10" descr="scaling homogeneous matri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6413" y="3424084"/>
            <a:ext cx="4038600" cy="210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85809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 Matrix Representation</a:t>
            </a:r>
            <a:br>
              <a:rPr lang="en-IN" dirty="0"/>
            </a:br>
            <a:endParaRPr lang="en-IN" dirty="0"/>
          </a:p>
        </p:txBody>
      </p:sp>
      <p:pic>
        <p:nvPicPr>
          <p:cNvPr id="23554" name="Picture 2" descr="Need of Homogeneous Coordinates in Transformati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965230"/>
            <a:ext cx="7239000" cy="407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77230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228600"/>
            <a:ext cx="8305800" cy="5791200"/>
          </a:xfrm>
        </p:spPr>
        <p:txBody>
          <a:bodyPr>
            <a:noAutofit/>
          </a:bodyPr>
          <a:lstStyle/>
          <a:p>
            <a:pPr algn="just">
              <a:lnSpc>
                <a:spcPct val="150000"/>
              </a:lnSpc>
              <a:spcBef>
                <a:spcPts val="0"/>
              </a:spcBef>
            </a:pPr>
            <a:r>
              <a:rPr lang="en-IN" sz="1800" b="1" dirty="0" smtClean="0">
                <a:solidFill>
                  <a:schemeClr val="accent2"/>
                </a:solidFill>
                <a:latin typeface="Cambria" pitchFamily="18" charset="0"/>
              </a:rPr>
              <a:t>Homogeneous Coordinates :</a:t>
            </a:r>
            <a:endParaRPr lang="en-IN" sz="1800" b="1" dirty="0">
              <a:solidFill>
                <a:schemeClr val="accent2"/>
              </a:solidFill>
              <a:latin typeface="Cambria" pitchFamily="18" charset="0"/>
            </a:endParaRPr>
          </a:p>
          <a:p>
            <a:pPr algn="just">
              <a:lnSpc>
                <a:spcPct val="150000"/>
              </a:lnSpc>
              <a:spcBef>
                <a:spcPts val="0"/>
              </a:spcBef>
            </a:pPr>
            <a:r>
              <a:rPr lang="en-US" sz="1800" dirty="0" smtClean="0"/>
              <a:t> </a:t>
            </a:r>
            <a:r>
              <a:rPr lang="en-US" sz="1600" dirty="0">
                <a:solidFill>
                  <a:schemeClr val="tx1"/>
                </a:solidFill>
                <a:latin typeface="Cambria" pitchFamily="18" charset="0"/>
                <a:ea typeface="Cambria" pitchFamily="18" charset="0"/>
              </a:rPr>
              <a:t>The rotation of a point, straight </a:t>
            </a:r>
            <a:r>
              <a:rPr lang="en-US" sz="1600" dirty="0" smtClean="0">
                <a:solidFill>
                  <a:schemeClr val="tx1"/>
                </a:solidFill>
                <a:latin typeface="Cambria" pitchFamily="18" charset="0"/>
                <a:ea typeface="Cambria" pitchFamily="18" charset="0"/>
              </a:rPr>
              <a:t>line, </a:t>
            </a:r>
            <a:r>
              <a:rPr lang="en-US" sz="1600" dirty="0">
                <a:solidFill>
                  <a:schemeClr val="tx1"/>
                </a:solidFill>
                <a:latin typeface="Cambria" pitchFamily="18" charset="0"/>
                <a:ea typeface="Cambria" pitchFamily="18" charset="0"/>
              </a:rPr>
              <a:t>or an entire image on the screen, about </a:t>
            </a:r>
            <a:endParaRPr lang="en-US" sz="1600" dirty="0" smtClean="0">
              <a:solidFill>
                <a:schemeClr val="tx1"/>
              </a:solidFill>
              <a:latin typeface="Cambria" pitchFamily="18" charset="0"/>
              <a:ea typeface="Cambria" pitchFamily="18" charset="0"/>
            </a:endParaRPr>
          </a:p>
          <a:p>
            <a:pPr algn="just">
              <a:lnSpc>
                <a:spcPct val="150000"/>
              </a:lnSpc>
              <a:spcBef>
                <a:spcPts val="0"/>
              </a:spcBef>
            </a:pPr>
            <a:r>
              <a:rPr lang="en-US" sz="1600" dirty="0" smtClean="0">
                <a:solidFill>
                  <a:schemeClr val="tx1"/>
                </a:solidFill>
                <a:latin typeface="Cambria" pitchFamily="18" charset="0"/>
                <a:ea typeface="Cambria" pitchFamily="18" charset="0"/>
              </a:rPr>
              <a:t>a </a:t>
            </a:r>
            <a:r>
              <a:rPr lang="en-US" sz="1600" dirty="0">
                <a:solidFill>
                  <a:schemeClr val="tx1"/>
                </a:solidFill>
                <a:latin typeface="Cambria" pitchFamily="18" charset="0"/>
                <a:ea typeface="Cambria" pitchFamily="18" charset="0"/>
              </a:rPr>
              <a:t>point other than </a:t>
            </a:r>
            <a:r>
              <a:rPr lang="en-US" sz="1600" dirty="0" smtClean="0">
                <a:solidFill>
                  <a:schemeClr val="tx1"/>
                </a:solidFill>
                <a:latin typeface="Cambria" pitchFamily="18" charset="0"/>
                <a:ea typeface="Cambria" pitchFamily="18" charset="0"/>
              </a:rPr>
              <a:t>origin </a:t>
            </a:r>
            <a:r>
              <a:rPr lang="en-US" sz="1600" dirty="0">
                <a:solidFill>
                  <a:schemeClr val="tx1"/>
                </a:solidFill>
                <a:latin typeface="Cambria" pitchFamily="18" charset="0"/>
                <a:ea typeface="Cambria" pitchFamily="18" charset="0"/>
              </a:rPr>
              <a:t>is achieved by </a:t>
            </a:r>
            <a:endParaRPr lang="en-US" sz="1600" dirty="0" smtClean="0">
              <a:solidFill>
                <a:schemeClr val="tx1"/>
              </a:solidFill>
              <a:latin typeface="Cambria" pitchFamily="18" charset="0"/>
              <a:ea typeface="Cambria" pitchFamily="18" charset="0"/>
            </a:endParaRPr>
          </a:p>
          <a:p>
            <a:pPr algn="just">
              <a:lnSpc>
                <a:spcPct val="150000"/>
              </a:lnSpc>
              <a:spcBef>
                <a:spcPts val="0"/>
              </a:spcBef>
            </a:pPr>
            <a:r>
              <a:rPr lang="en-US" sz="1600" dirty="0" smtClean="0">
                <a:solidFill>
                  <a:schemeClr val="tx1"/>
                </a:solidFill>
                <a:latin typeface="Cambria" pitchFamily="18" charset="0"/>
                <a:ea typeface="Cambria" pitchFamily="18" charset="0"/>
              </a:rPr>
              <a:t>first </a:t>
            </a:r>
            <a:r>
              <a:rPr lang="en-US" sz="1600" dirty="0">
                <a:solidFill>
                  <a:schemeClr val="tx1"/>
                </a:solidFill>
                <a:latin typeface="Cambria" pitchFamily="18" charset="0"/>
                <a:ea typeface="Cambria" pitchFamily="18" charset="0"/>
              </a:rPr>
              <a:t>moving the image until the </a:t>
            </a:r>
            <a:r>
              <a:rPr lang="en-US" sz="1600" dirty="0" smtClean="0">
                <a:solidFill>
                  <a:schemeClr val="tx1"/>
                </a:solidFill>
                <a:latin typeface="Cambria" pitchFamily="18" charset="0"/>
                <a:ea typeface="Cambria" pitchFamily="18" charset="0"/>
              </a:rPr>
              <a:t>point</a:t>
            </a:r>
          </a:p>
          <a:p>
            <a:pPr algn="just">
              <a:lnSpc>
                <a:spcPct val="150000"/>
              </a:lnSpc>
              <a:spcBef>
                <a:spcPts val="0"/>
              </a:spcBef>
            </a:pPr>
            <a:r>
              <a:rPr lang="en-US" sz="1600" dirty="0" smtClean="0">
                <a:solidFill>
                  <a:schemeClr val="tx1"/>
                </a:solidFill>
                <a:latin typeface="Cambria" pitchFamily="18" charset="0"/>
                <a:ea typeface="Cambria" pitchFamily="18" charset="0"/>
              </a:rPr>
              <a:t> </a:t>
            </a:r>
            <a:r>
              <a:rPr lang="en-US" sz="1600" dirty="0">
                <a:solidFill>
                  <a:schemeClr val="tx1"/>
                </a:solidFill>
                <a:latin typeface="Cambria" pitchFamily="18" charset="0"/>
                <a:ea typeface="Cambria" pitchFamily="18" charset="0"/>
              </a:rPr>
              <a:t>of rotation occupies the origin, then </a:t>
            </a:r>
            <a:endParaRPr lang="en-US" sz="1600" dirty="0" smtClean="0">
              <a:solidFill>
                <a:schemeClr val="tx1"/>
              </a:solidFill>
              <a:latin typeface="Cambria" pitchFamily="18" charset="0"/>
              <a:ea typeface="Cambria" pitchFamily="18" charset="0"/>
            </a:endParaRPr>
          </a:p>
          <a:p>
            <a:pPr algn="just">
              <a:lnSpc>
                <a:spcPct val="150000"/>
              </a:lnSpc>
              <a:spcBef>
                <a:spcPts val="0"/>
              </a:spcBef>
            </a:pPr>
            <a:r>
              <a:rPr lang="en-US" sz="1600" dirty="0" smtClean="0">
                <a:solidFill>
                  <a:schemeClr val="tx1"/>
                </a:solidFill>
                <a:latin typeface="Cambria" pitchFamily="18" charset="0"/>
                <a:ea typeface="Cambria" pitchFamily="18" charset="0"/>
              </a:rPr>
              <a:t>performing </a:t>
            </a:r>
            <a:r>
              <a:rPr lang="en-US" sz="1600" dirty="0">
                <a:solidFill>
                  <a:schemeClr val="tx1"/>
                </a:solidFill>
                <a:latin typeface="Cambria" pitchFamily="18" charset="0"/>
                <a:ea typeface="Cambria" pitchFamily="18" charset="0"/>
              </a:rPr>
              <a:t>rotation, then finally moving </a:t>
            </a:r>
            <a:endParaRPr lang="en-US" sz="1600" dirty="0" smtClean="0">
              <a:solidFill>
                <a:schemeClr val="tx1"/>
              </a:solidFill>
              <a:latin typeface="Cambria" pitchFamily="18" charset="0"/>
              <a:ea typeface="Cambria" pitchFamily="18" charset="0"/>
            </a:endParaRPr>
          </a:p>
          <a:p>
            <a:pPr algn="just">
              <a:lnSpc>
                <a:spcPct val="150000"/>
              </a:lnSpc>
              <a:spcBef>
                <a:spcPts val="0"/>
              </a:spcBef>
            </a:pPr>
            <a:r>
              <a:rPr lang="en-US" sz="1600" dirty="0" smtClean="0">
                <a:solidFill>
                  <a:schemeClr val="tx1"/>
                </a:solidFill>
                <a:latin typeface="Cambria" pitchFamily="18" charset="0"/>
                <a:ea typeface="Cambria" pitchFamily="18" charset="0"/>
              </a:rPr>
              <a:t>the </a:t>
            </a:r>
            <a:r>
              <a:rPr lang="en-US" sz="1600" dirty="0">
                <a:solidFill>
                  <a:schemeClr val="tx1"/>
                </a:solidFill>
                <a:latin typeface="Cambria" pitchFamily="18" charset="0"/>
                <a:ea typeface="Cambria" pitchFamily="18" charset="0"/>
              </a:rPr>
              <a:t>image to its original position</a:t>
            </a:r>
            <a:r>
              <a:rPr lang="en-US" sz="1600" dirty="0" smtClean="0">
                <a:solidFill>
                  <a:schemeClr val="tx1"/>
                </a:solidFill>
                <a:latin typeface="Cambria" pitchFamily="18" charset="0"/>
                <a:ea typeface="Cambria" pitchFamily="18" charset="0"/>
              </a:rPr>
              <a:t>.</a:t>
            </a:r>
          </a:p>
          <a:p>
            <a:pPr algn="just">
              <a:lnSpc>
                <a:spcPct val="150000"/>
              </a:lnSpc>
              <a:spcBef>
                <a:spcPts val="0"/>
              </a:spcBef>
            </a:pPr>
            <a:r>
              <a:rPr lang="en-US" sz="1600" dirty="0" smtClean="0">
                <a:solidFill>
                  <a:schemeClr val="tx1"/>
                </a:solidFill>
                <a:latin typeface="Cambria" pitchFamily="18" charset="0"/>
                <a:ea typeface="Cambria" pitchFamily="18" charset="0"/>
              </a:rPr>
              <a:t>To </a:t>
            </a:r>
            <a:r>
              <a:rPr lang="en-US" sz="1600" dirty="0">
                <a:solidFill>
                  <a:schemeClr val="tx1"/>
                </a:solidFill>
                <a:latin typeface="Cambria" pitchFamily="18" charset="0"/>
                <a:ea typeface="Cambria" pitchFamily="18" charset="0"/>
              </a:rPr>
              <a:t>combine these three </a:t>
            </a:r>
            <a:endParaRPr lang="en-US" sz="1600" dirty="0" smtClean="0">
              <a:solidFill>
                <a:schemeClr val="tx1"/>
              </a:solidFill>
              <a:latin typeface="Cambria" pitchFamily="18" charset="0"/>
              <a:ea typeface="Cambria" pitchFamily="18" charset="0"/>
            </a:endParaRPr>
          </a:p>
          <a:p>
            <a:pPr algn="just">
              <a:lnSpc>
                <a:spcPct val="150000"/>
              </a:lnSpc>
              <a:spcBef>
                <a:spcPts val="0"/>
              </a:spcBef>
            </a:pPr>
            <a:r>
              <a:rPr lang="en-US" sz="1600" dirty="0" smtClean="0">
                <a:solidFill>
                  <a:schemeClr val="tx1"/>
                </a:solidFill>
                <a:latin typeface="Cambria" pitchFamily="18" charset="0"/>
                <a:ea typeface="Cambria" pitchFamily="18" charset="0"/>
              </a:rPr>
              <a:t>transformations </a:t>
            </a:r>
            <a:r>
              <a:rPr lang="en-US" sz="1600" dirty="0">
                <a:solidFill>
                  <a:schemeClr val="tx1"/>
                </a:solidFill>
                <a:latin typeface="Cambria" pitchFamily="18" charset="0"/>
                <a:ea typeface="Cambria" pitchFamily="18" charset="0"/>
              </a:rPr>
              <a:t>into a single transformation, </a:t>
            </a:r>
            <a:endParaRPr lang="en-US" sz="1600" dirty="0" smtClean="0">
              <a:solidFill>
                <a:schemeClr val="tx1"/>
              </a:solidFill>
              <a:latin typeface="Cambria" pitchFamily="18" charset="0"/>
              <a:ea typeface="Cambria" pitchFamily="18" charset="0"/>
            </a:endParaRPr>
          </a:p>
          <a:p>
            <a:pPr algn="just">
              <a:lnSpc>
                <a:spcPct val="150000"/>
              </a:lnSpc>
              <a:spcBef>
                <a:spcPts val="0"/>
              </a:spcBef>
            </a:pPr>
            <a:r>
              <a:rPr lang="en-US" sz="1600" dirty="0" smtClean="0">
                <a:solidFill>
                  <a:schemeClr val="tx1"/>
                </a:solidFill>
                <a:latin typeface="Cambria" pitchFamily="18" charset="0"/>
                <a:ea typeface="Cambria" pitchFamily="18" charset="0"/>
              </a:rPr>
              <a:t>homogeneous </a:t>
            </a:r>
            <a:r>
              <a:rPr lang="en-US" sz="1600" dirty="0">
                <a:solidFill>
                  <a:schemeClr val="tx1"/>
                </a:solidFill>
                <a:latin typeface="Cambria" pitchFamily="18" charset="0"/>
                <a:ea typeface="Cambria" pitchFamily="18" charset="0"/>
              </a:rPr>
              <a:t>coordinates are used. </a:t>
            </a:r>
            <a:endParaRPr lang="en-US" sz="1600" dirty="0" smtClean="0">
              <a:solidFill>
                <a:schemeClr val="tx1"/>
              </a:solidFill>
              <a:latin typeface="Cambria" pitchFamily="18" charset="0"/>
              <a:ea typeface="Cambria" pitchFamily="18" charset="0"/>
            </a:endParaRPr>
          </a:p>
          <a:p>
            <a:pPr algn="just">
              <a:lnSpc>
                <a:spcPct val="150000"/>
              </a:lnSpc>
              <a:spcBef>
                <a:spcPts val="0"/>
              </a:spcBef>
            </a:pPr>
            <a:r>
              <a:rPr lang="en-US" sz="1600" dirty="0" smtClean="0">
                <a:solidFill>
                  <a:schemeClr val="tx1"/>
                </a:solidFill>
                <a:latin typeface="Cambria" pitchFamily="18" charset="0"/>
                <a:ea typeface="Cambria" pitchFamily="18" charset="0"/>
              </a:rPr>
              <a:t>In </a:t>
            </a:r>
            <a:r>
              <a:rPr lang="en-US" sz="1600" dirty="0">
                <a:solidFill>
                  <a:schemeClr val="tx1"/>
                </a:solidFill>
                <a:latin typeface="Cambria" pitchFamily="18" charset="0"/>
                <a:ea typeface="Cambria" pitchFamily="18" charset="0"/>
              </a:rPr>
              <a:t>homogeneous coordinate system, </a:t>
            </a:r>
            <a:endParaRPr lang="en-US" sz="1600" dirty="0" smtClean="0">
              <a:solidFill>
                <a:schemeClr val="tx1"/>
              </a:solidFill>
              <a:latin typeface="Cambria" pitchFamily="18" charset="0"/>
              <a:ea typeface="Cambria" pitchFamily="18" charset="0"/>
            </a:endParaRPr>
          </a:p>
          <a:p>
            <a:pPr algn="just">
              <a:lnSpc>
                <a:spcPct val="150000"/>
              </a:lnSpc>
              <a:spcBef>
                <a:spcPts val="0"/>
              </a:spcBef>
            </a:pPr>
            <a:r>
              <a:rPr lang="en-US" sz="1600" dirty="0" smtClean="0">
                <a:solidFill>
                  <a:schemeClr val="tx1"/>
                </a:solidFill>
                <a:latin typeface="Cambria" pitchFamily="18" charset="0"/>
                <a:ea typeface="Cambria" pitchFamily="18" charset="0"/>
              </a:rPr>
              <a:t>two-dimensional </a:t>
            </a:r>
            <a:r>
              <a:rPr lang="en-US" sz="1600" dirty="0">
                <a:solidFill>
                  <a:schemeClr val="tx1"/>
                </a:solidFill>
                <a:latin typeface="Cambria" pitchFamily="18" charset="0"/>
                <a:ea typeface="Cambria" pitchFamily="18" charset="0"/>
              </a:rPr>
              <a:t>coordinate positions (x, y) </a:t>
            </a:r>
            <a:endParaRPr lang="en-US" sz="1600" dirty="0" smtClean="0">
              <a:solidFill>
                <a:schemeClr val="tx1"/>
              </a:solidFill>
              <a:latin typeface="Cambria" pitchFamily="18" charset="0"/>
              <a:ea typeface="Cambria" pitchFamily="18" charset="0"/>
            </a:endParaRPr>
          </a:p>
          <a:p>
            <a:pPr algn="just">
              <a:lnSpc>
                <a:spcPct val="150000"/>
              </a:lnSpc>
              <a:spcBef>
                <a:spcPts val="0"/>
              </a:spcBef>
            </a:pPr>
            <a:r>
              <a:rPr lang="en-US" sz="1600" dirty="0" smtClean="0">
                <a:solidFill>
                  <a:schemeClr val="tx1"/>
                </a:solidFill>
                <a:latin typeface="Cambria" pitchFamily="18" charset="0"/>
                <a:ea typeface="Cambria" pitchFamily="18" charset="0"/>
              </a:rPr>
              <a:t>are </a:t>
            </a:r>
            <a:r>
              <a:rPr lang="en-US" sz="1600" dirty="0">
                <a:solidFill>
                  <a:schemeClr val="tx1"/>
                </a:solidFill>
                <a:latin typeface="Cambria" pitchFamily="18" charset="0"/>
                <a:ea typeface="Cambria" pitchFamily="18" charset="0"/>
              </a:rPr>
              <a:t>represented by </a:t>
            </a:r>
            <a:r>
              <a:rPr lang="en-US" sz="1600" dirty="0" smtClean="0">
                <a:solidFill>
                  <a:schemeClr val="tx1"/>
                </a:solidFill>
                <a:latin typeface="Cambria" pitchFamily="18" charset="0"/>
                <a:ea typeface="Cambria" pitchFamily="18" charset="0"/>
              </a:rPr>
              <a:t>triple coordinates</a:t>
            </a:r>
            <a:r>
              <a:rPr lang="en-US" sz="1600" dirty="0" smtClean="0"/>
              <a:t>.</a:t>
            </a:r>
            <a:endParaRPr lang="en-IN" sz="1600" dirty="0">
              <a:solidFill>
                <a:schemeClr val="tx1"/>
              </a:solidFill>
              <a:latin typeface="Cambria" pitchFamily="18" charset="0"/>
              <a:ea typeface="Cambria" pitchFamily="18" charset="0"/>
            </a:endParaRPr>
          </a:p>
          <a:p>
            <a:pPr algn="just">
              <a:lnSpc>
                <a:spcPct val="150000"/>
              </a:lnSpc>
              <a:spcBef>
                <a:spcPts val="0"/>
              </a:spcBef>
            </a:pPr>
            <a:r>
              <a:rPr lang="en-US" sz="1600" dirty="0" smtClean="0">
                <a:solidFill>
                  <a:schemeClr val="tx1"/>
                </a:solidFill>
                <a:latin typeface="Cambria" pitchFamily="18" charset="0"/>
                <a:ea typeface="Cambria" pitchFamily="18" charset="0"/>
              </a:rPr>
              <a:t>	</a:t>
            </a:r>
          </a:p>
        </p:txBody>
      </p:sp>
      <p:pic>
        <p:nvPicPr>
          <p:cNvPr id="1026" name="Picture 2" descr="C:\Users\hp\Desktop\computer-graphics-homogeneous-coordinates (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219200"/>
            <a:ext cx="44958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13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descr="https://www.gatevidyalay.com/wp-content/uploads/2019/09/Versions-of-Shearing-in-2D-plan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05000" y="2057400"/>
            <a:ext cx="5614987" cy="2209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19714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228600"/>
            <a:ext cx="8305800" cy="6477000"/>
          </a:xfrm>
        </p:spPr>
        <p:txBody>
          <a:bodyPr>
            <a:noAutofit/>
          </a:bodyPr>
          <a:lstStyle/>
          <a:p>
            <a:pPr algn="just">
              <a:lnSpc>
                <a:spcPct val="150000"/>
              </a:lnSpc>
              <a:spcBef>
                <a:spcPts val="0"/>
              </a:spcBef>
            </a:pPr>
            <a:r>
              <a:rPr lang="en-IN" sz="1800" b="1" dirty="0" smtClean="0">
                <a:solidFill>
                  <a:schemeClr val="accent2"/>
                </a:solidFill>
                <a:latin typeface="Cambria" pitchFamily="18" charset="0"/>
              </a:rPr>
              <a:t>Shearing</a:t>
            </a:r>
            <a:r>
              <a:rPr lang="en-IN" sz="1800" b="1" dirty="0">
                <a:solidFill>
                  <a:schemeClr val="accent2"/>
                </a:solidFill>
                <a:latin typeface="Cambria" pitchFamily="18" charset="0"/>
              </a:rPr>
              <a:t>:</a:t>
            </a:r>
          </a:p>
          <a:p>
            <a:pPr algn="just">
              <a:lnSpc>
                <a:spcPct val="150000"/>
              </a:lnSpc>
              <a:spcBef>
                <a:spcPts val="0"/>
              </a:spcBef>
            </a:pPr>
            <a:r>
              <a:rPr lang="en-US" sz="1600" dirty="0" smtClean="0">
                <a:solidFill>
                  <a:schemeClr val="tx1"/>
                </a:solidFill>
                <a:latin typeface="Cambria" pitchFamily="18" charset="0"/>
                <a:ea typeface="Cambria" pitchFamily="18" charset="0"/>
              </a:rPr>
              <a:t>	It </a:t>
            </a:r>
            <a:r>
              <a:rPr lang="en-US" sz="1600" dirty="0">
                <a:solidFill>
                  <a:schemeClr val="tx1"/>
                </a:solidFill>
                <a:latin typeface="Cambria" pitchFamily="18" charset="0"/>
                <a:ea typeface="Cambria" pitchFamily="18" charset="0"/>
              </a:rPr>
              <a:t>is transformation which changes the shape of object. The sliding of layers of object occur. The shear can be in one direction or in two directions.</a:t>
            </a:r>
          </a:p>
          <a:p>
            <a:pPr algn="just">
              <a:lnSpc>
                <a:spcPct val="150000"/>
              </a:lnSpc>
              <a:spcBef>
                <a:spcPts val="0"/>
              </a:spcBef>
            </a:pPr>
            <a:r>
              <a:rPr lang="en-US" sz="1600" dirty="0" smtClean="0">
                <a:solidFill>
                  <a:schemeClr val="tx1"/>
                </a:solidFill>
                <a:latin typeface="Cambria" pitchFamily="18" charset="0"/>
                <a:ea typeface="Cambria" pitchFamily="18" charset="0"/>
              </a:rPr>
              <a:t>	Shearing </a:t>
            </a:r>
            <a:r>
              <a:rPr lang="en-US" sz="1600" dirty="0">
                <a:solidFill>
                  <a:schemeClr val="tx1"/>
                </a:solidFill>
                <a:latin typeface="Cambria" pitchFamily="18" charset="0"/>
                <a:ea typeface="Cambria" pitchFamily="18" charset="0"/>
              </a:rPr>
              <a:t>in the X-direction: In this horizontal shearing sliding of layers occur. The homogeneous matrix for shearing in the x-direction is shown </a:t>
            </a:r>
            <a:r>
              <a:rPr lang="en-US" sz="1600" dirty="0" smtClean="0">
                <a:solidFill>
                  <a:schemeClr val="tx1"/>
                </a:solidFill>
                <a:latin typeface="Cambria" pitchFamily="18" charset="0"/>
                <a:ea typeface="Cambria" pitchFamily="18" charset="0"/>
              </a:rPr>
              <a:t>below.  &amp; </a:t>
            </a:r>
            <a:r>
              <a:rPr lang="en-US" sz="1600" dirty="0">
                <a:solidFill>
                  <a:schemeClr val="tx1"/>
                </a:solidFill>
                <a:latin typeface="Cambria" pitchFamily="18" charset="0"/>
                <a:ea typeface="Cambria" pitchFamily="18" charset="0"/>
              </a:rPr>
              <a:t>Shearing in the Y-direction: Here shearing is done by sliding along vertical or y-axis.</a:t>
            </a:r>
          </a:p>
          <a:p>
            <a:pPr algn="just">
              <a:lnSpc>
                <a:spcPct val="150000"/>
              </a:lnSpc>
              <a:spcBef>
                <a:spcPts val="0"/>
              </a:spcBef>
            </a:pPr>
            <a:endParaRPr lang="en-US" sz="1600" dirty="0">
              <a:solidFill>
                <a:schemeClr val="tx1"/>
              </a:solidFill>
              <a:latin typeface="Cambria" pitchFamily="18" charset="0"/>
              <a:ea typeface="Cambria" pitchFamily="18" charset="0"/>
            </a:endParaRPr>
          </a:p>
          <a:p>
            <a:endParaRPr lang="en-IN" sz="1600" dirty="0">
              <a:solidFill>
                <a:schemeClr val="tx1"/>
              </a:solidFill>
              <a:latin typeface="Cambria" pitchFamily="18" charset="0"/>
              <a:ea typeface="Cambria" pitchFamily="18" charset="0"/>
            </a:endParaRPr>
          </a:p>
          <a:p>
            <a:pPr algn="just">
              <a:lnSpc>
                <a:spcPct val="150000"/>
              </a:lnSpc>
              <a:spcBef>
                <a:spcPts val="0"/>
              </a:spcBef>
            </a:pPr>
            <a:endParaRPr lang="en-IN" sz="1800" b="1" dirty="0" smtClean="0">
              <a:solidFill>
                <a:schemeClr val="accent2"/>
              </a:solidFill>
              <a:latin typeface="Cambria" pitchFamily="18" charset="0"/>
            </a:endParaRPr>
          </a:p>
          <a:p>
            <a:pPr algn="just">
              <a:lnSpc>
                <a:spcPct val="150000"/>
              </a:lnSpc>
              <a:spcBef>
                <a:spcPts val="0"/>
              </a:spcBef>
            </a:pPr>
            <a:r>
              <a:rPr lang="en-US" sz="1800" b="1" dirty="0">
                <a:solidFill>
                  <a:schemeClr val="accent2"/>
                </a:solidFill>
                <a:latin typeface="Cambria" pitchFamily="18" charset="0"/>
              </a:rPr>
              <a:t>	</a:t>
            </a:r>
            <a:endParaRPr lang="en-IN" sz="1800" b="1" dirty="0">
              <a:solidFill>
                <a:schemeClr val="accent2"/>
              </a:solidFill>
              <a:latin typeface="Cambria" pitchFamily="18" charset="0"/>
            </a:endParaRPr>
          </a:p>
          <a:p>
            <a:pPr algn="just">
              <a:lnSpc>
                <a:spcPct val="150000"/>
              </a:lnSpc>
              <a:spcBef>
                <a:spcPts val="0"/>
              </a:spcBef>
            </a:pPr>
            <a:r>
              <a:rPr lang="en-US" sz="1800" dirty="0" smtClean="0"/>
              <a:t>	</a:t>
            </a:r>
            <a:endParaRPr lang="en-US" sz="1600" dirty="0" smtClean="0">
              <a:solidFill>
                <a:schemeClr val="tx1"/>
              </a:solidFill>
              <a:latin typeface="Cambria" pitchFamily="18" charset="0"/>
              <a:ea typeface="Cambria" pitchFamily="18" charset="0"/>
            </a:endParaRPr>
          </a:p>
        </p:txBody>
      </p:sp>
      <p:pic>
        <p:nvPicPr>
          <p:cNvPr id="5122" name="Picture 2" descr="C:\Users\hp\Desktop\computer-graphics-shear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753" y="2712396"/>
            <a:ext cx="1378226" cy="9144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hp\Desktop\computer-graphics-shearing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107" y="4264818"/>
            <a:ext cx="1761519" cy="9096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hp\Desktop\computer-graphics-shearing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2514600"/>
            <a:ext cx="4772730" cy="383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43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Shear Transformation we need three parameters.</a:t>
            </a:r>
            <a:endParaRPr lang="en-IN" dirty="0"/>
          </a:p>
        </p:txBody>
      </p:sp>
      <p:sp>
        <p:nvSpPr>
          <p:cNvPr id="3" name="Content Placeholder 2"/>
          <p:cNvSpPr>
            <a:spLocks noGrp="1"/>
          </p:cNvSpPr>
          <p:nvPr>
            <p:ph idx="1"/>
          </p:nvPr>
        </p:nvSpPr>
        <p:spPr/>
        <p:txBody>
          <a:bodyPr/>
          <a:lstStyle/>
          <a:p>
            <a:pPr fontAlgn="base"/>
            <a:r>
              <a:rPr lang="en-US" dirty="0"/>
              <a:t>Direction of Shear</a:t>
            </a:r>
          </a:p>
          <a:p>
            <a:pPr fontAlgn="base"/>
            <a:r>
              <a:rPr lang="en-US" dirty="0"/>
              <a:t>The magnitude of Shear or Force of Shear.</a:t>
            </a:r>
          </a:p>
          <a:p>
            <a:pPr fontAlgn="base"/>
            <a:r>
              <a:rPr lang="en-US" dirty="0"/>
              <a:t>Axis of Shear</a:t>
            </a:r>
          </a:p>
          <a:p>
            <a:endParaRPr lang="en-IN" dirty="0"/>
          </a:p>
        </p:txBody>
      </p:sp>
    </p:spTree>
    <p:extLst>
      <p:ext uri="{BB962C8B-B14F-4D97-AF65-F5344CB8AC3E}">
        <p14:creationId xmlns:p14="http://schemas.microsoft.com/office/powerpoint/2010/main" val="158417991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X-Axis Shear</a:t>
            </a:r>
            <a:br>
              <a:rPr lang="en-IN" dirty="0"/>
            </a:br>
            <a:endParaRPr lang="en-IN" dirty="0"/>
          </a:p>
        </p:txBody>
      </p:sp>
      <p:sp>
        <p:nvSpPr>
          <p:cNvPr id="3" name="Content Placeholder 2"/>
          <p:cNvSpPr>
            <a:spLocks noGrp="1"/>
          </p:cNvSpPr>
          <p:nvPr>
            <p:ph idx="1"/>
          </p:nvPr>
        </p:nvSpPr>
        <p:spPr/>
        <p:txBody>
          <a:bodyPr/>
          <a:lstStyle/>
          <a:p>
            <a:pPr fontAlgn="base"/>
            <a:r>
              <a:rPr lang="en-US" dirty="0"/>
              <a:t>X-axis Shear is given by:</a:t>
            </a:r>
          </a:p>
          <a:p>
            <a:pPr fontAlgn="base"/>
            <a:r>
              <a:rPr lang="en-US" dirty="0"/>
              <a:t>x’ = x + </a:t>
            </a:r>
            <a:r>
              <a:rPr lang="en-US" dirty="0" err="1"/>
              <a:t>shx</a:t>
            </a:r>
            <a:r>
              <a:rPr lang="en-US" dirty="0"/>
              <a:t> . y</a:t>
            </a:r>
          </a:p>
          <a:p>
            <a:pPr fontAlgn="base"/>
            <a:r>
              <a:rPr lang="en-US" dirty="0"/>
              <a:t>y’= y</a:t>
            </a:r>
          </a:p>
          <a:p>
            <a:endParaRPr lang="en-IN" dirty="0"/>
          </a:p>
        </p:txBody>
      </p:sp>
    </p:spTree>
    <p:extLst>
      <p:ext uri="{BB962C8B-B14F-4D97-AF65-F5344CB8AC3E}">
        <p14:creationId xmlns:p14="http://schemas.microsoft.com/office/powerpoint/2010/main" val="13606306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Y-axis Shear</a:t>
            </a:r>
            <a:br>
              <a:rPr lang="en-IN" dirty="0"/>
            </a:br>
            <a:endParaRPr lang="en-IN" dirty="0"/>
          </a:p>
        </p:txBody>
      </p:sp>
      <p:sp>
        <p:nvSpPr>
          <p:cNvPr id="3" name="Content Placeholder 2"/>
          <p:cNvSpPr>
            <a:spLocks noGrp="1"/>
          </p:cNvSpPr>
          <p:nvPr>
            <p:ph idx="1"/>
          </p:nvPr>
        </p:nvSpPr>
        <p:spPr/>
        <p:txBody>
          <a:bodyPr/>
          <a:lstStyle/>
          <a:p>
            <a:pPr fontAlgn="base"/>
            <a:r>
              <a:rPr lang="en-US" dirty="0"/>
              <a:t>We can perform Shear Transformation with respect to y-axis. x coordinate value remains unaffected.</a:t>
            </a:r>
          </a:p>
          <a:p>
            <a:pPr fontAlgn="base"/>
            <a:r>
              <a:rPr lang="en-US" dirty="0"/>
              <a:t>x’ = x</a:t>
            </a:r>
          </a:p>
          <a:p>
            <a:pPr fontAlgn="base"/>
            <a:r>
              <a:rPr lang="en-US" dirty="0"/>
              <a:t>y’ = y + shy . x</a:t>
            </a:r>
          </a:p>
          <a:p>
            <a:endParaRPr lang="en-IN" dirty="0"/>
          </a:p>
        </p:txBody>
      </p:sp>
    </p:spTree>
    <p:extLst>
      <p:ext uri="{BB962C8B-B14F-4D97-AF65-F5344CB8AC3E}">
        <p14:creationId xmlns:p14="http://schemas.microsoft.com/office/powerpoint/2010/main" val="31454457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fontAlgn="base"/>
            <a:r>
              <a:rPr lang="en-US" dirty="0"/>
              <a:t>This translation is achieved by adding the translation coordinates to the old coordinates of the object as-</a:t>
            </a:r>
          </a:p>
          <a:p>
            <a:pPr fontAlgn="base"/>
            <a:r>
              <a:rPr lang="en-US" dirty="0" err="1"/>
              <a:t>X</a:t>
            </a:r>
            <a:r>
              <a:rPr lang="en-US" baseline="-25000" dirty="0" err="1"/>
              <a:t>new</a:t>
            </a:r>
            <a:r>
              <a:rPr lang="en-US" dirty="0"/>
              <a:t> = </a:t>
            </a:r>
            <a:r>
              <a:rPr lang="en-US" dirty="0" err="1"/>
              <a:t>X</a:t>
            </a:r>
            <a:r>
              <a:rPr lang="en-US" baseline="-25000" dirty="0" err="1"/>
              <a:t>old</a:t>
            </a:r>
            <a:r>
              <a:rPr lang="en-US" dirty="0"/>
              <a:t> + </a:t>
            </a:r>
            <a:r>
              <a:rPr lang="en-US" dirty="0" err="1"/>
              <a:t>T</a:t>
            </a:r>
            <a:r>
              <a:rPr lang="en-US" baseline="-25000" dirty="0" err="1"/>
              <a:t>x</a:t>
            </a:r>
            <a:r>
              <a:rPr lang="en-US" dirty="0"/>
              <a:t> (This denotes translation towards X axis)</a:t>
            </a:r>
          </a:p>
          <a:p>
            <a:pPr fontAlgn="base"/>
            <a:r>
              <a:rPr lang="en-US" dirty="0" err="1"/>
              <a:t>Y</a:t>
            </a:r>
            <a:r>
              <a:rPr lang="en-US" baseline="-25000" dirty="0" err="1"/>
              <a:t>new</a:t>
            </a:r>
            <a:r>
              <a:rPr lang="en-US" dirty="0"/>
              <a:t> = </a:t>
            </a:r>
            <a:r>
              <a:rPr lang="en-US" dirty="0" err="1"/>
              <a:t>Y</a:t>
            </a:r>
            <a:r>
              <a:rPr lang="en-US" baseline="-25000" dirty="0" err="1"/>
              <a:t>old</a:t>
            </a:r>
            <a:r>
              <a:rPr lang="en-US" dirty="0"/>
              <a:t> + T</a:t>
            </a:r>
            <a:r>
              <a:rPr lang="en-US" baseline="-25000" dirty="0"/>
              <a:t>y</a:t>
            </a:r>
            <a:r>
              <a:rPr lang="en-US" dirty="0"/>
              <a:t> (This denotes translation towards Y axis)</a:t>
            </a:r>
          </a:p>
          <a:p>
            <a:endParaRPr lang="en-IN" dirty="0"/>
          </a:p>
        </p:txBody>
      </p:sp>
    </p:spTree>
    <p:extLst>
      <p:ext uri="{BB962C8B-B14F-4D97-AF65-F5344CB8AC3E}">
        <p14:creationId xmlns:p14="http://schemas.microsoft.com/office/powerpoint/2010/main" val="273741395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fontAlgn="base"/>
            <a:r>
              <a:rPr lang="en-US" dirty="0"/>
              <a:t>Shearing in X direction</a:t>
            </a:r>
          </a:p>
          <a:p>
            <a:pPr fontAlgn="base"/>
            <a:r>
              <a:rPr lang="en-US" dirty="0"/>
              <a:t>Shearing in Y direction</a:t>
            </a:r>
          </a:p>
          <a:p>
            <a:pPr fontAlgn="base"/>
            <a:r>
              <a:rPr lang="en-US" dirty="0"/>
              <a:t> </a:t>
            </a:r>
          </a:p>
          <a:p>
            <a:pPr fontAlgn="base"/>
            <a:r>
              <a:rPr lang="en-US" dirty="0"/>
              <a:t>Consider a point object O has to be sheared in a 2D plane.</a:t>
            </a:r>
          </a:p>
          <a:p>
            <a:pPr fontAlgn="base"/>
            <a:r>
              <a:rPr lang="en-US" dirty="0"/>
              <a:t> </a:t>
            </a:r>
          </a:p>
          <a:p>
            <a:pPr fontAlgn="base"/>
            <a:r>
              <a:rPr lang="en-US" dirty="0"/>
              <a:t>Let-</a:t>
            </a:r>
          </a:p>
          <a:p>
            <a:pPr fontAlgn="base"/>
            <a:r>
              <a:rPr lang="en-US" dirty="0"/>
              <a:t>Initial coordinates of the object O = (</a:t>
            </a:r>
            <a:r>
              <a:rPr lang="en-US" dirty="0" err="1"/>
              <a:t>X</a:t>
            </a:r>
            <a:r>
              <a:rPr lang="en-US" baseline="-25000" dirty="0" err="1"/>
              <a:t>old</a:t>
            </a:r>
            <a:r>
              <a:rPr lang="en-US" dirty="0"/>
              <a:t>, </a:t>
            </a:r>
            <a:r>
              <a:rPr lang="en-US" dirty="0" err="1"/>
              <a:t>Y</a:t>
            </a:r>
            <a:r>
              <a:rPr lang="en-US" baseline="-25000" dirty="0" err="1"/>
              <a:t>old</a:t>
            </a:r>
            <a:r>
              <a:rPr lang="en-US" dirty="0"/>
              <a:t>)</a:t>
            </a:r>
          </a:p>
          <a:p>
            <a:pPr fontAlgn="base"/>
            <a:r>
              <a:rPr lang="en-US" dirty="0" smtClean="0"/>
              <a:t>= </a:t>
            </a:r>
            <a:r>
              <a:rPr lang="en-US" dirty="0"/>
              <a:t>Shearing parameter towards X direction </a:t>
            </a:r>
            <a:r>
              <a:rPr lang="en-US" dirty="0" err="1" smtClean="0"/>
              <a:t>Sh</a:t>
            </a:r>
            <a:r>
              <a:rPr lang="en-US" baseline="-25000" dirty="0" err="1" smtClean="0"/>
              <a:t>x</a:t>
            </a:r>
            <a:endParaRPr lang="en-US" dirty="0"/>
          </a:p>
          <a:p>
            <a:pPr fontAlgn="base"/>
            <a:r>
              <a:rPr lang="en-US" dirty="0"/>
              <a:t>Shearing parameter towards Y direction = Sh</a:t>
            </a:r>
            <a:r>
              <a:rPr lang="en-US" baseline="-25000" dirty="0"/>
              <a:t>y</a:t>
            </a:r>
            <a:endParaRPr lang="en-US" dirty="0"/>
          </a:p>
          <a:p>
            <a:pPr fontAlgn="base"/>
            <a:r>
              <a:rPr lang="en-US" dirty="0"/>
              <a:t>New coordinates of the object O after shearing = (</a:t>
            </a:r>
            <a:r>
              <a:rPr lang="en-US" dirty="0" err="1"/>
              <a:t>X</a:t>
            </a:r>
            <a:r>
              <a:rPr lang="en-US" baseline="-25000" dirty="0" err="1"/>
              <a:t>new</a:t>
            </a:r>
            <a:r>
              <a:rPr lang="en-US" dirty="0"/>
              <a:t>, </a:t>
            </a:r>
            <a:r>
              <a:rPr lang="en-US" dirty="0" err="1"/>
              <a:t>Y</a:t>
            </a:r>
            <a:r>
              <a:rPr lang="en-US" baseline="-25000" dirty="0" err="1"/>
              <a:t>new</a:t>
            </a:r>
            <a:r>
              <a:rPr lang="en-US" dirty="0"/>
              <a:t>)</a:t>
            </a:r>
          </a:p>
          <a:p>
            <a:endParaRPr lang="en-IN" dirty="0"/>
          </a:p>
        </p:txBody>
      </p:sp>
    </p:spTree>
    <p:extLst>
      <p:ext uri="{BB962C8B-B14F-4D97-AF65-F5344CB8AC3E}">
        <p14:creationId xmlns:p14="http://schemas.microsoft.com/office/powerpoint/2010/main" val="63267443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Shearing in X Axis-</a:t>
            </a:r>
            <a:r>
              <a:rPr lang="en-US" b="1" dirty="0"/>
              <a:t/>
            </a:r>
            <a:br>
              <a:rPr lang="en-US" b="1" dirty="0"/>
            </a:br>
            <a:endParaRPr lang="en-IN" dirty="0"/>
          </a:p>
        </p:txBody>
      </p:sp>
      <p:sp>
        <p:nvSpPr>
          <p:cNvPr id="3" name="Content Placeholder 2"/>
          <p:cNvSpPr>
            <a:spLocks noGrp="1"/>
          </p:cNvSpPr>
          <p:nvPr>
            <p:ph idx="1"/>
          </p:nvPr>
        </p:nvSpPr>
        <p:spPr/>
        <p:txBody>
          <a:bodyPr/>
          <a:lstStyle/>
          <a:p>
            <a:pPr fontAlgn="base"/>
            <a:r>
              <a:rPr lang="en-US" dirty="0"/>
              <a:t> </a:t>
            </a:r>
            <a:r>
              <a:rPr lang="en-US" dirty="0" smtClean="0"/>
              <a:t>Shearing </a:t>
            </a:r>
            <a:r>
              <a:rPr lang="en-US" dirty="0"/>
              <a:t>in X axis is achieved by using the following shearing equations-</a:t>
            </a:r>
          </a:p>
          <a:p>
            <a:pPr fontAlgn="base"/>
            <a:r>
              <a:rPr lang="en-US" dirty="0" err="1"/>
              <a:t>X</a:t>
            </a:r>
            <a:r>
              <a:rPr lang="en-US" baseline="-25000" dirty="0" err="1"/>
              <a:t>new</a:t>
            </a:r>
            <a:r>
              <a:rPr lang="en-US" dirty="0"/>
              <a:t> = </a:t>
            </a:r>
            <a:r>
              <a:rPr lang="en-US" dirty="0" err="1"/>
              <a:t>X</a:t>
            </a:r>
            <a:r>
              <a:rPr lang="en-US" baseline="-25000" dirty="0" err="1"/>
              <a:t>old</a:t>
            </a:r>
            <a:r>
              <a:rPr lang="en-US" dirty="0"/>
              <a:t> + </a:t>
            </a:r>
            <a:r>
              <a:rPr lang="en-US" dirty="0" err="1"/>
              <a:t>Sh</a:t>
            </a:r>
            <a:r>
              <a:rPr lang="en-US" baseline="-25000" dirty="0" err="1"/>
              <a:t>x</a:t>
            </a:r>
            <a:r>
              <a:rPr lang="en-US" dirty="0"/>
              <a:t> x </a:t>
            </a:r>
            <a:r>
              <a:rPr lang="en-US" dirty="0" err="1"/>
              <a:t>Y</a:t>
            </a:r>
            <a:r>
              <a:rPr lang="en-US" baseline="-25000" dirty="0" err="1"/>
              <a:t>old</a:t>
            </a:r>
            <a:endParaRPr lang="en-US" dirty="0"/>
          </a:p>
          <a:p>
            <a:pPr fontAlgn="base"/>
            <a:r>
              <a:rPr lang="en-US" dirty="0" err="1"/>
              <a:t>Y</a:t>
            </a:r>
            <a:r>
              <a:rPr lang="en-US" baseline="-25000" dirty="0" err="1"/>
              <a:t>new</a:t>
            </a:r>
            <a:r>
              <a:rPr lang="en-US" dirty="0"/>
              <a:t> = </a:t>
            </a:r>
            <a:r>
              <a:rPr lang="en-US" dirty="0" err="1"/>
              <a:t>Y</a:t>
            </a:r>
            <a:r>
              <a:rPr lang="en-US" baseline="-25000" dirty="0" err="1"/>
              <a:t>old</a:t>
            </a:r>
            <a:endParaRPr lang="en-US" dirty="0"/>
          </a:p>
          <a:p>
            <a:pPr fontAlgn="base"/>
            <a:r>
              <a:rPr lang="en-US" dirty="0" smtClean="0"/>
              <a:t>In </a:t>
            </a:r>
            <a:r>
              <a:rPr lang="en-US" dirty="0"/>
              <a:t>Matrix form, the above shearing equations may be represented as-</a:t>
            </a:r>
          </a:p>
          <a:p>
            <a:endParaRPr lang="en-IN" dirty="0"/>
          </a:p>
        </p:txBody>
      </p:sp>
      <p:pic>
        <p:nvPicPr>
          <p:cNvPr id="2050" name="Picture 2" descr="https://www.gatevidyalay.com/wp-content/uploads/2019/09/Shearing-Matrix-in-Computer-Graphics-in-X-Axi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962399"/>
            <a:ext cx="4591050" cy="220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6598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For homogeneous coordinates, the above shearing matrix may be represented as a 3 x 3 matrix as-</a:t>
            </a:r>
            <a:endParaRPr lang="en-IN" dirty="0"/>
          </a:p>
        </p:txBody>
      </p:sp>
      <p:pic>
        <p:nvPicPr>
          <p:cNvPr id="3074" name="Picture 2" descr="https://www.gatevidyalay.com/wp-content/uploads/2019/09/Shearing-Matrix-in-Computer-Graphics-Homogeneous-Coordinate-Representation-in-X-Axi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600" y="1905000"/>
            <a:ext cx="7010399" cy="3629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74452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Shearing in Y Axis-</a:t>
            </a:r>
            <a:r>
              <a:rPr lang="en-US" b="1" dirty="0"/>
              <a:t/>
            </a:r>
            <a:br>
              <a:rPr lang="en-US" b="1" dirty="0"/>
            </a:br>
            <a:endParaRPr lang="en-IN" dirty="0"/>
          </a:p>
        </p:txBody>
      </p:sp>
      <p:sp>
        <p:nvSpPr>
          <p:cNvPr id="3" name="Content Placeholder 2"/>
          <p:cNvSpPr>
            <a:spLocks noGrp="1"/>
          </p:cNvSpPr>
          <p:nvPr>
            <p:ph idx="1"/>
          </p:nvPr>
        </p:nvSpPr>
        <p:spPr>
          <a:xfrm>
            <a:off x="304800" y="1219200"/>
            <a:ext cx="7886700" cy="5033963"/>
          </a:xfrm>
        </p:spPr>
        <p:txBody>
          <a:bodyPr/>
          <a:lstStyle/>
          <a:p>
            <a:pPr fontAlgn="base"/>
            <a:r>
              <a:rPr lang="en-US" dirty="0"/>
              <a:t> </a:t>
            </a:r>
            <a:r>
              <a:rPr lang="en-US" dirty="0" smtClean="0"/>
              <a:t>Shearing </a:t>
            </a:r>
            <a:r>
              <a:rPr lang="en-US" dirty="0"/>
              <a:t>in Y axis is achieved by using the following shearing equations-</a:t>
            </a:r>
          </a:p>
          <a:p>
            <a:pPr fontAlgn="base"/>
            <a:r>
              <a:rPr lang="en-US" dirty="0" err="1"/>
              <a:t>X</a:t>
            </a:r>
            <a:r>
              <a:rPr lang="en-US" baseline="-25000" dirty="0" err="1"/>
              <a:t>new</a:t>
            </a:r>
            <a:r>
              <a:rPr lang="en-US" dirty="0"/>
              <a:t> = </a:t>
            </a:r>
            <a:r>
              <a:rPr lang="en-US" dirty="0" err="1"/>
              <a:t>X</a:t>
            </a:r>
            <a:r>
              <a:rPr lang="en-US" baseline="-25000" dirty="0" err="1"/>
              <a:t>old</a:t>
            </a:r>
            <a:endParaRPr lang="en-US" dirty="0"/>
          </a:p>
          <a:p>
            <a:pPr fontAlgn="base"/>
            <a:r>
              <a:rPr lang="en-US" dirty="0" err="1"/>
              <a:t>Y</a:t>
            </a:r>
            <a:r>
              <a:rPr lang="en-US" baseline="-25000" dirty="0" err="1"/>
              <a:t>new</a:t>
            </a:r>
            <a:r>
              <a:rPr lang="en-US" dirty="0"/>
              <a:t> = </a:t>
            </a:r>
            <a:r>
              <a:rPr lang="en-US" dirty="0" err="1"/>
              <a:t>Y</a:t>
            </a:r>
            <a:r>
              <a:rPr lang="en-US" baseline="-25000" dirty="0" err="1"/>
              <a:t>old</a:t>
            </a:r>
            <a:r>
              <a:rPr lang="en-US" dirty="0"/>
              <a:t> + Sh</a:t>
            </a:r>
            <a:r>
              <a:rPr lang="en-US" baseline="-25000" dirty="0"/>
              <a:t>y</a:t>
            </a:r>
            <a:r>
              <a:rPr lang="en-US" dirty="0"/>
              <a:t> x </a:t>
            </a:r>
            <a:r>
              <a:rPr lang="en-US" dirty="0" err="1"/>
              <a:t>X</a:t>
            </a:r>
            <a:r>
              <a:rPr lang="en-US" baseline="-25000" dirty="0" err="1"/>
              <a:t>old</a:t>
            </a:r>
            <a:endParaRPr lang="en-US" dirty="0"/>
          </a:p>
          <a:p>
            <a:pPr fontAlgn="base"/>
            <a:r>
              <a:rPr lang="en-US" dirty="0"/>
              <a:t> </a:t>
            </a:r>
            <a:r>
              <a:rPr lang="en-US" dirty="0" smtClean="0"/>
              <a:t>In </a:t>
            </a:r>
            <a:r>
              <a:rPr lang="en-US" dirty="0"/>
              <a:t>Matrix form, the above shearing equations may be represented as-</a:t>
            </a:r>
          </a:p>
          <a:p>
            <a:pPr fontAlgn="base"/>
            <a:r>
              <a:rPr lang="en-US" dirty="0"/>
              <a:t> </a:t>
            </a:r>
          </a:p>
          <a:p>
            <a:endParaRPr lang="en-US" dirty="0" smtClean="0"/>
          </a:p>
          <a:p>
            <a:endParaRPr lang="en-IN" dirty="0"/>
          </a:p>
        </p:txBody>
      </p:sp>
      <p:pic>
        <p:nvPicPr>
          <p:cNvPr id="4102" name="Picture 6" descr="https://www.gatevidyalay.com/wp-content/uploads/2019/09/Shearing-Matrix-in-Computer-Graphics-in-Y-Axi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736181"/>
            <a:ext cx="4591050" cy="220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99208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For homogeneous coordinates, the above shearing matrix may be represented as a 3 x 3 matrix as-</a:t>
            </a:r>
            <a:endParaRPr lang="en-IN" dirty="0"/>
          </a:p>
        </p:txBody>
      </p:sp>
      <p:pic>
        <p:nvPicPr>
          <p:cNvPr id="5122" name="Picture 2" descr="https://www.gatevidyalay.com/wp-content/uploads/2019/09/Shearing-Matrix-in-Computer-Graphics-Homogeneous-Coordinate-Representation-in-Y-Axi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85975" y="2515394"/>
            <a:ext cx="497205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9816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n-US" dirty="0"/>
              <a:t>Given a triangle with points (1, 1), (0, 0) and (1, 0). Apply shear parameter 2 on X axis and 2 on Y axis and find out the new coordinates of the object.</a:t>
            </a:r>
            <a:br>
              <a:rPr lang="en-US" dirty="0"/>
            </a:br>
            <a:r>
              <a:rPr lang="en-US" dirty="0"/>
              <a:t> </a:t>
            </a:r>
            <a:br>
              <a:rPr lang="en-US" dirty="0"/>
            </a:br>
            <a:endParaRPr lang="en-IN" dirty="0"/>
          </a:p>
        </p:txBody>
      </p:sp>
      <p:sp>
        <p:nvSpPr>
          <p:cNvPr id="3" name="Content Placeholder 2"/>
          <p:cNvSpPr>
            <a:spLocks noGrp="1"/>
          </p:cNvSpPr>
          <p:nvPr>
            <p:ph idx="1"/>
          </p:nvPr>
        </p:nvSpPr>
        <p:spPr/>
        <p:txBody>
          <a:bodyPr/>
          <a:lstStyle/>
          <a:p>
            <a:pPr fontAlgn="base"/>
            <a:r>
              <a:rPr lang="en-US" b="1" u="sng" dirty="0"/>
              <a:t>Solution-</a:t>
            </a:r>
            <a:endParaRPr lang="en-US" b="1" dirty="0"/>
          </a:p>
          <a:p>
            <a:pPr fontAlgn="base"/>
            <a:r>
              <a:rPr lang="en-US" dirty="0"/>
              <a:t> </a:t>
            </a:r>
          </a:p>
          <a:p>
            <a:pPr fontAlgn="base"/>
            <a:r>
              <a:rPr lang="en-US" dirty="0"/>
              <a:t>Given-</a:t>
            </a:r>
          </a:p>
          <a:p>
            <a:pPr fontAlgn="base"/>
            <a:r>
              <a:rPr lang="en-US" dirty="0"/>
              <a:t>Old corner coordinates of the triangle = A (1, 1), B(0, 0), C(1, 0)</a:t>
            </a:r>
          </a:p>
          <a:p>
            <a:pPr fontAlgn="base"/>
            <a:r>
              <a:rPr lang="en-US" dirty="0"/>
              <a:t>Shearing parameter towards X direction (</a:t>
            </a:r>
            <a:r>
              <a:rPr lang="en-US" dirty="0" err="1"/>
              <a:t>Sh</a:t>
            </a:r>
            <a:r>
              <a:rPr lang="en-US" baseline="-25000" dirty="0" err="1"/>
              <a:t>x</a:t>
            </a:r>
            <a:r>
              <a:rPr lang="en-US" dirty="0"/>
              <a:t>) = 2</a:t>
            </a:r>
          </a:p>
          <a:p>
            <a:pPr fontAlgn="base"/>
            <a:r>
              <a:rPr lang="en-US" dirty="0"/>
              <a:t>Shearing parameter towards Y direction (Sh</a:t>
            </a:r>
            <a:r>
              <a:rPr lang="en-US" baseline="-25000" dirty="0"/>
              <a:t>y</a:t>
            </a:r>
            <a:r>
              <a:rPr lang="en-US" dirty="0"/>
              <a:t>) = 2</a:t>
            </a:r>
          </a:p>
          <a:p>
            <a:endParaRPr lang="en-IN" dirty="0"/>
          </a:p>
        </p:txBody>
      </p:sp>
    </p:spTree>
    <p:extLst>
      <p:ext uri="{BB962C8B-B14F-4D97-AF65-F5344CB8AC3E}">
        <p14:creationId xmlns:p14="http://schemas.microsoft.com/office/powerpoint/2010/main" val="20887700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Shearing in X Axis-</a:t>
            </a:r>
            <a:r>
              <a:rPr lang="en-US" b="1" dirty="0"/>
              <a:t/>
            </a:r>
            <a:br>
              <a:rPr lang="en-US" b="1" dirty="0"/>
            </a:br>
            <a:endParaRPr lang="en-IN" dirty="0"/>
          </a:p>
        </p:txBody>
      </p:sp>
      <p:sp>
        <p:nvSpPr>
          <p:cNvPr id="3" name="Content Placeholder 2"/>
          <p:cNvSpPr>
            <a:spLocks noGrp="1"/>
          </p:cNvSpPr>
          <p:nvPr>
            <p:ph idx="1"/>
          </p:nvPr>
        </p:nvSpPr>
        <p:spPr/>
        <p:txBody>
          <a:bodyPr/>
          <a:lstStyle/>
          <a:p>
            <a:pPr fontAlgn="base"/>
            <a:r>
              <a:rPr lang="en-US" dirty="0"/>
              <a:t> </a:t>
            </a:r>
          </a:p>
          <a:p>
            <a:pPr fontAlgn="base"/>
            <a:r>
              <a:rPr lang="en-US" b="1" u="sng" dirty="0"/>
              <a:t>For Coordinates A(1, 1)</a:t>
            </a:r>
            <a:endParaRPr lang="en-US" b="1" dirty="0"/>
          </a:p>
          <a:p>
            <a:pPr fontAlgn="base"/>
            <a:r>
              <a:rPr lang="en-US" dirty="0"/>
              <a:t> </a:t>
            </a:r>
          </a:p>
          <a:p>
            <a:pPr fontAlgn="base"/>
            <a:r>
              <a:rPr lang="en-US" dirty="0"/>
              <a:t>Let the new coordinates of corner A after shearing = (</a:t>
            </a:r>
            <a:r>
              <a:rPr lang="en-US" dirty="0" err="1"/>
              <a:t>X</a:t>
            </a:r>
            <a:r>
              <a:rPr lang="en-US" baseline="-25000" dirty="0" err="1"/>
              <a:t>new</a:t>
            </a:r>
            <a:r>
              <a:rPr lang="en-US" dirty="0"/>
              <a:t>, </a:t>
            </a:r>
            <a:r>
              <a:rPr lang="en-US" dirty="0" err="1"/>
              <a:t>Y</a:t>
            </a:r>
            <a:r>
              <a:rPr lang="en-US" baseline="-25000" dirty="0" err="1"/>
              <a:t>new</a:t>
            </a:r>
            <a:r>
              <a:rPr lang="en-US" dirty="0"/>
              <a:t>).</a:t>
            </a:r>
          </a:p>
          <a:p>
            <a:pPr fontAlgn="base"/>
            <a:r>
              <a:rPr lang="en-US" dirty="0"/>
              <a:t> </a:t>
            </a:r>
          </a:p>
          <a:p>
            <a:pPr fontAlgn="base"/>
            <a:r>
              <a:rPr lang="en-US" dirty="0"/>
              <a:t>Applying the shearing equations, we have-</a:t>
            </a:r>
          </a:p>
          <a:p>
            <a:pPr fontAlgn="base"/>
            <a:r>
              <a:rPr lang="en-US" dirty="0" err="1"/>
              <a:t>X</a:t>
            </a:r>
            <a:r>
              <a:rPr lang="en-US" baseline="-25000" dirty="0" err="1"/>
              <a:t>new</a:t>
            </a:r>
            <a:r>
              <a:rPr lang="en-US" dirty="0"/>
              <a:t> = </a:t>
            </a:r>
            <a:r>
              <a:rPr lang="en-US" dirty="0" err="1"/>
              <a:t>X</a:t>
            </a:r>
            <a:r>
              <a:rPr lang="en-US" baseline="-25000" dirty="0" err="1"/>
              <a:t>old</a:t>
            </a:r>
            <a:r>
              <a:rPr lang="en-US" dirty="0"/>
              <a:t> + </a:t>
            </a:r>
            <a:r>
              <a:rPr lang="en-US" dirty="0" err="1"/>
              <a:t>Sh</a:t>
            </a:r>
            <a:r>
              <a:rPr lang="en-US" baseline="-25000" dirty="0" err="1"/>
              <a:t>x</a:t>
            </a:r>
            <a:r>
              <a:rPr lang="en-US" dirty="0"/>
              <a:t> x </a:t>
            </a:r>
            <a:r>
              <a:rPr lang="en-US" dirty="0" err="1"/>
              <a:t>Y</a:t>
            </a:r>
            <a:r>
              <a:rPr lang="en-US" baseline="-25000" dirty="0" err="1"/>
              <a:t>old</a:t>
            </a:r>
            <a:r>
              <a:rPr lang="en-US" dirty="0"/>
              <a:t> = 1 + 2 x 1 = 3</a:t>
            </a:r>
          </a:p>
          <a:p>
            <a:pPr fontAlgn="base"/>
            <a:r>
              <a:rPr lang="en-US" dirty="0" err="1"/>
              <a:t>Y</a:t>
            </a:r>
            <a:r>
              <a:rPr lang="en-US" baseline="-25000" dirty="0" err="1"/>
              <a:t>new</a:t>
            </a:r>
            <a:r>
              <a:rPr lang="en-US" dirty="0"/>
              <a:t> = </a:t>
            </a:r>
            <a:r>
              <a:rPr lang="en-US" dirty="0" err="1"/>
              <a:t>Y</a:t>
            </a:r>
            <a:r>
              <a:rPr lang="en-US" baseline="-25000" dirty="0" err="1"/>
              <a:t>old</a:t>
            </a:r>
            <a:r>
              <a:rPr lang="en-US" dirty="0"/>
              <a:t> = 1</a:t>
            </a:r>
          </a:p>
          <a:p>
            <a:pPr fontAlgn="base"/>
            <a:r>
              <a:rPr lang="en-US" dirty="0"/>
              <a:t> </a:t>
            </a:r>
          </a:p>
          <a:p>
            <a:pPr fontAlgn="base"/>
            <a:r>
              <a:rPr lang="en-US" dirty="0"/>
              <a:t>Thus, New coordinates of corner A after shearing = (3, 1).</a:t>
            </a:r>
          </a:p>
          <a:p>
            <a:endParaRPr lang="en-IN" dirty="0"/>
          </a:p>
        </p:txBody>
      </p:sp>
    </p:spTree>
    <p:extLst>
      <p:ext uri="{BB962C8B-B14F-4D97-AF65-F5344CB8AC3E}">
        <p14:creationId xmlns:p14="http://schemas.microsoft.com/office/powerpoint/2010/main" val="42082856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fontAlgn="base"/>
            <a:r>
              <a:rPr lang="en-US" b="1" u="sng" dirty="0"/>
              <a:t>For Coordinates B(0, 0)</a:t>
            </a:r>
            <a:endParaRPr lang="en-US" b="1" dirty="0"/>
          </a:p>
          <a:p>
            <a:pPr fontAlgn="base"/>
            <a:r>
              <a:rPr lang="en-US" dirty="0"/>
              <a:t> </a:t>
            </a:r>
          </a:p>
          <a:p>
            <a:pPr fontAlgn="base"/>
            <a:r>
              <a:rPr lang="en-US" dirty="0"/>
              <a:t>Let the new coordinates of corner B after shearing = (</a:t>
            </a:r>
            <a:r>
              <a:rPr lang="en-US" dirty="0" err="1"/>
              <a:t>X</a:t>
            </a:r>
            <a:r>
              <a:rPr lang="en-US" baseline="-25000" dirty="0" err="1"/>
              <a:t>new</a:t>
            </a:r>
            <a:r>
              <a:rPr lang="en-US" dirty="0"/>
              <a:t>, </a:t>
            </a:r>
            <a:r>
              <a:rPr lang="en-US" dirty="0" err="1"/>
              <a:t>Y</a:t>
            </a:r>
            <a:r>
              <a:rPr lang="en-US" baseline="-25000" dirty="0" err="1"/>
              <a:t>new</a:t>
            </a:r>
            <a:r>
              <a:rPr lang="en-US" dirty="0"/>
              <a:t>).</a:t>
            </a:r>
          </a:p>
          <a:p>
            <a:pPr fontAlgn="base"/>
            <a:r>
              <a:rPr lang="en-US" dirty="0"/>
              <a:t> </a:t>
            </a:r>
          </a:p>
          <a:p>
            <a:pPr fontAlgn="base"/>
            <a:r>
              <a:rPr lang="en-US" dirty="0"/>
              <a:t>Applying the shearing equations, we have-</a:t>
            </a:r>
          </a:p>
          <a:p>
            <a:pPr fontAlgn="base"/>
            <a:r>
              <a:rPr lang="en-US" dirty="0" err="1"/>
              <a:t>X</a:t>
            </a:r>
            <a:r>
              <a:rPr lang="en-US" baseline="-25000" dirty="0" err="1"/>
              <a:t>new</a:t>
            </a:r>
            <a:r>
              <a:rPr lang="en-US" dirty="0"/>
              <a:t> = </a:t>
            </a:r>
            <a:r>
              <a:rPr lang="en-US" dirty="0" err="1"/>
              <a:t>X</a:t>
            </a:r>
            <a:r>
              <a:rPr lang="en-US" baseline="-25000" dirty="0" err="1"/>
              <a:t>old</a:t>
            </a:r>
            <a:r>
              <a:rPr lang="en-US" dirty="0"/>
              <a:t> + </a:t>
            </a:r>
            <a:r>
              <a:rPr lang="en-US" dirty="0" err="1"/>
              <a:t>Sh</a:t>
            </a:r>
            <a:r>
              <a:rPr lang="en-US" baseline="-25000" dirty="0" err="1"/>
              <a:t>x</a:t>
            </a:r>
            <a:r>
              <a:rPr lang="en-US" dirty="0"/>
              <a:t> x </a:t>
            </a:r>
            <a:r>
              <a:rPr lang="en-US" dirty="0" err="1"/>
              <a:t>Y</a:t>
            </a:r>
            <a:r>
              <a:rPr lang="en-US" baseline="-25000" dirty="0" err="1"/>
              <a:t>old</a:t>
            </a:r>
            <a:r>
              <a:rPr lang="en-US" dirty="0"/>
              <a:t> = 0 + 2 x 0 = 0</a:t>
            </a:r>
          </a:p>
          <a:p>
            <a:pPr fontAlgn="base"/>
            <a:r>
              <a:rPr lang="en-US" dirty="0" err="1"/>
              <a:t>Y</a:t>
            </a:r>
            <a:r>
              <a:rPr lang="en-US" baseline="-25000" dirty="0" err="1"/>
              <a:t>new</a:t>
            </a:r>
            <a:r>
              <a:rPr lang="en-US" dirty="0"/>
              <a:t> = </a:t>
            </a:r>
            <a:r>
              <a:rPr lang="en-US" dirty="0" err="1"/>
              <a:t>Y</a:t>
            </a:r>
            <a:r>
              <a:rPr lang="en-US" baseline="-25000" dirty="0" err="1"/>
              <a:t>old</a:t>
            </a:r>
            <a:r>
              <a:rPr lang="en-US" dirty="0"/>
              <a:t> = 0</a:t>
            </a:r>
          </a:p>
          <a:p>
            <a:pPr fontAlgn="base"/>
            <a:r>
              <a:rPr lang="en-US" dirty="0"/>
              <a:t> </a:t>
            </a:r>
          </a:p>
          <a:p>
            <a:pPr fontAlgn="base"/>
            <a:r>
              <a:rPr lang="en-US" dirty="0"/>
              <a:t>Thus, New coordinates of corner B after shearing = (0, 0).</a:t>
            </a:r>
          </a:p>
          <a:p>
            <a:endParaRPr lang="en-IN" dirty="0"/>
          </a:p>
        </p:txBody>
      </p:sp>
    </p:spTree>
    <p:extLst>
      <p:ext uri="{BB962C8B-B14F-4D97-AF65-F5344CB8AC3E}">
        <p14:creationId xmlns:p14="http://schemas.microsoft.com/office/powerpoint/2010/main" val="381588355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fontAlgn="base"/>
            <a:r>
              <a:rPr lang="en-US" b="1" u="sng" dirty="0"/>
              <a:t>For Coordinates C(1, 0)</a:t>
            </a:r>
            <a:endParaRPr lang="en-US" b="1" dirty="0"/>
          </a:p>
          <a:p>
            <a:pPr fontAlgn="base"/>
            <a:r>
              <a:rPr lang="en-US" dirty="0"/>
              <a:t> </a:t>
            </a:r>
          </a:p>
          <a:p>
            <a:pPr fontAlgn="base"/>
            <a:r>
              <a:rPr lang="en-US" dirty="0"/>
              <a:t>Let the new coordinates of corner C after shearing = (</a:t>
            </a:r>
            <a:r>
              <a:rPr lang="en-US" dirty="0" err="1"/>
              <a:t>X</a:t>
            </a:r>
            <a:r>
              <a:rPr lang="en-US" baseline="-25000" dirty="0" err="1"/>
              <a:t>new</a:t>
            </a:r>
            <a:r>
              <a:rPr lang="en-US" dirty="0"/>
              <a:t>, </a:t>
            </a:r>
            <a:r>
              <a:rPr lang="en-US" dirty="0" err="1"/>
              <a:t>Y</a:t>
            </a:r>
            <a:r>
              <a:rPr lang="en-US" baseline="-25000" dirty="0" err="1"/>
              <a:t>new</a:t>
            </a:r>
            <a:r>
              <a:rPr lang="en-US" dirty="0"/>
              <a:t>).</a:t>
            </a:r>
          </a:p>
          <a:p>
            <a:pPr fontAlgn="base"/>
            <a:r>
              <a:rPr lang="en-US" dirty="0"/>
              <a:t> </a:t>
            </a:r>
          </a:p>
          <a:p>
            <a:pPr fontAlgn="base"/>
            <a:r>
              <a:rPr lang="en-US" dirty="0"/>
              <a:t>Applying the shearing equations, we have-</a:t>
            </a:r>
          </a:p>
          <a:p>
            <a:pPr fontAlgn="base"/>
            <a:r>
              <a:rPr lang="en-US" dirty="0" err="1"/>
              <a:t>X</a:t>
            </a:r>
            <a:r>
              <a:rPr lang="en-US" baseline="-25000" dirty="0" err="1"/>
              <a:t>new</a:t>
            </a:r>
            <a:r>
              <a:rPr lang="en-US" dirty="0"/>
              <a:t> = </a:t>
            </a:r>
            <a:r>
              <a:rPr lang="en-US" dirty="0" err="1"/>
              <a:t>X</a:t>
            </a:r>
            <a:r>
              <a:rPr lang="en-US" baseline="-25000" dirty="0" err="1"/>
              <a:t>old</a:t>
            </a:r>
            <a:r>
              <a:rPr lang="en-US" dirty="0"/>
              <a:t> + </a:t>
            </a:r>
            <a:r>
              <a:rPr lang="en-US" dirty="0" err="1"/>
              <a:t>Sh</a:t>
            </a:r>
            <a:r>
              <a:rPr lang="en-US" baseline="-25000" dirty="0" err="1"/>
              <a:t>x</a:t>
            </a:r>
            <a:r>
              <a:rPr lang="en-US" dirty="0"/>
              <a:t> x </a:t>
            </a:r>
            <a:r>
              <a:rPr lang="en-US" dirty="0" err="1"/>
              <a:t>Y</a:t>
            </a:r>
            <a:r>
              <a:rPr lang="en-US" baseline="-25000" dirty="0" err="1"/>
              <a:t>old</a:t>
            </a:r>
            <a:r>
              <a:rPr lang="en-US" dirty="0"/>
              <a:t> = 1 + 2 x 0 = 1</a:t>
            </a:r>
          </a:p>
          <a:p>
            <a:pPr fontAlgn="base"/>
            <a:r>
              <a:rPr lang="en-US" dirty="0" err="1"/>
              <a:t>Y</a:t>
            </a:r>
            <a:r>
              <a:rPr lang="en-US" baseline="-25000" dirty="0" err="1"/>
              <a:t>new</a:t>
            </a:r>
            <a:r>
              <a:rPr lang="en-US" dirty="0"/>
              <a:t> = </a:t>
            </a:r>
            <a:r>
              <a:rPr lang="en-US" dirty="0" err="1"/>
              <a:t>Y</a:t>
            </a:r>
            <a:r>
              <a:rPr lang="en-US" baseline="-25000" dirty="0" err="1"/>
              <a:t>old</a:t>
            </a:r>
            <a:r>
              <a:rPr lang="en-US" dirty="0"/>
              <a:t> = 0</a:t>
            </a:r>
          </a:p>
          <a:p>
            <a:pPr fontAlgn="base"/>
            <a:r>
              <a:rPr lang="en-US" dirty="0"/>
              <a:t> </a:t>
            </a:r>
          </a:p>
          <a:p>
            <a:pPr fontAlgn="base"/>
            <a:r>
              <a:rPr lang="en-US" dirty="0"/>
              <a:t>Thus, New coordinates of corner C after shearing = (1, 0).</a:t>
            </a:r>
          </a:p>
          <a:p>
            <a:pPr fontAlgn="base"/>
            <a:r>
              <a:rPr lang="en-US" dirty="0"/>
              <a:t>Thus, New coordinates of the triangle after shearing in X axis = A (3, 1), B(0, 0), C(1, 0).</a:t>
            </a:r>
          </a:p>
          <a:p>
            <a:endParaRPr lang="en-IN" dirty="0"/>
          </a:p>
        </p:txBody>
      </p:sp>
    </p:spTree>
    <p:extLst>
      <p:ext uri="{BB962C8B-B14F-4D97-AF65-F5344CB8AC3E}">
        <p14:creationId xmlns:p14="http://schemas.microsoft.com/office/powerpoint/2010/main" val="388118133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fontAlgn="base"/>
            <a:r>
              <a:rPr lang="en-US" b="1" u="sng" dirty="0"/>
              <a:t>Shearing in Y Axis-</a:t>
            </a:r>
            <a:endParaRPr lang="en-US" b="1" dirty="0"/>
          </a:p>
          <a:p>
            <a:pPr fontAlgn="base"/>
            <a:r>
              <a:rPr lang="en-US" dirty="0"/>
              <a:t> </a:t>
            </a:r>
          </a:p>
          <a:p>
            <a:pPr fontAlgn="base"/>
            <a:r>
              <a:rPr lang="en-US" b="1" u="sng" dirty="0"/>
              <a:t>For Coordinates A(1, 1)</a:t>
            </a:r>
            <a:endParaRPr lang="en-US" b="1" dirty="0"/>
          </a:p>
          <a:p>
            <a:pPr fontAlgn="base"/>
            <a:r>
              <a:rPr lang="en-US" dirty="0"/>
              <a:t> </a:t>
            </a:r>
          </a:p>
          <a:p>
            <a:pPr fontAlgn="base"/>
            <a:r>
              <a:rPr lang="en-US" dirty="0"/>
              <a:t>Let the new coordinates of corner A after shearing = (</a:t>
            </a:r>
            <a:r>
              <a:rPr lang="en-US" dirty="0" err="1"/>
              <a:t>X</a:t>
            </a:r>
            <a:r>
              <a:rPr lang="en-US" baseline="-25000" dirty="0" err="1"/>
              <a:t>new</a:t>
            </a:r>
            <a:r>
              <a:rPr lang="en-US" dirty="0"/>
              <a:t>, </a:t>
            </a:r>
            <a:r>
              <a:rPr lang="en-US" dirty="0" err="1"/>
              <a:t>Y</a:t>
            </a:r>
            <a:r>
              <a:rPr lang="en-US" baseline="-25000" dirty="0" err="1"/>
              <a:t>new</a:t>
            </a:r>
            <a:r>
              <a:rPr lang="en-US" dirty="0"/>
              <a:t>).</a:t>
            </a:r>
          </a:p>
          <a:p>
            <a:pPr fontAlgn="base"/>
            <a:r>
              <a:rPr lang="en-US" dirty="0"/>
              <a:t> </a:t>
            </a:r>
          </a:p>
          <a:p>
            <a:pPr fontAlgn="base"/>
            <a:r>
              <a:rPr lang="en-US" dirty="0"/>
              <a:t>Applying the shearing equations, we have-</a:t>
            </a:r>
          </a:p>
          <a:p>
            <a:pPr fontAlgn="base"/>
            <a:r>
              <a:rPr lang="en-US" dirty="0" err="1"/>
              <a:t>X</a:t>
            </a:r>
            <a:r>
              <a:rPr lang="en-US" baseline="-25000" dirty="0" err="1"/>
              <a:t>new</a:t>
            </a:r>
            <a:r>
              <a:rPr lang="en-US" dirty="0"/>
              <a:t> = </a:t>
            </a:r>
            <a:r>
              <a:rPr lang="en-US" dirty="0" err="1"/>
              <a:t>X</a:t>
            </a:r>
            <a:r>
              <a:rPr lang="en-US" baseline="-25000" dirty="0" err="1"/>
              <a:t>old</a:t>
            </a:r>
            <a:r>
              <a:rPr lang="en-US" dirty="0"/>
              <a:t> = 1</a:t>
            </a:r>
          </a:p>
          <a:p>
            <a:pPr fontAlgn="base"/>
            <a:r>
              <a:rPr lang="en-US" dirty="0" err="1"/>
              <a:t>Y</a:t>
            </a:r>
            <a:r>
              <a:rPr lang="en-US" baseline="-25000" dirty="0" err="1"/>
              <a:t>new</a:t>
            </a:r>
            <a:r>
              <a:rPr lang="en-US" dirty="0"/>
              <a:t> = </a:t>
            </a:r>
            <a:r>
              <a:rPr lang="en-US" dirty="0" err="1"/>
              <a:t>Y</a:t>
            </a:r>
            <a:r>
              <a:rPr lang="en-US" baseline="-25000" dirty="0" err="1"/>
              <a:t>old</a:t>
            </a:r>
            <a:r>
              <a:rPr lang="en-US" dirty="0"/>
              <a:t> + Sh</a:t>
            </a:r>
            <a:r>
              <a:rPr lang="en-US" baseline="-25000" dirty="0"/>
              <a:t>y</a:t>
            </a:r>
            <a:r>
              <a:rPr lang="en-US" dirty="0"/>
              <a:t> x </a:t>
            </a:r>
            <a:r>
              <a:rPr lang="en-US" dirty="0" err="1"/>
              <a:t>X</a:t>
            </a:r>
            <a:r>
              <a:rPr lang="en-US" baseline="-25000" dirty="0" err="1"/>
              <a:t>old</a:t>
            </a:r>
            <a:r>
              <a:rPr lang="en-US" dirty="0"/>
              <a:t> = 1 + 2 x 1 = 3</a:t>
            </a:r>
          </a:p>
          <a:p>
            <a:pPr fontAlgn="base"/>
            <a:r>
              <a:rPr lang="en-US" dirty="0"/>
              <a:t> </a:t>
            </a:r>
          </a:p>
          <a:p>
            <a:pPr fontAlgn="base"/>
            <a:r>
              <a:rPr lang="en-US" dirty="0"/>
              <a:t>Thus, New coordinates of corner A after shearing = (1, 3).</a:t>
            </a:r>
          </a:p>
          <a:p>
            <a:endParaRPr lang="en-IN" dirty="0"/>
          </a:p>
        </p:txBody>
      </p:sp>
    </p:spTree>
    <p:extLst>
      <p:ext uri="{BB962C8B-B14F-4D97-AF65-F5344CB8AC3E}">
        <p14:creationId xmlns:p14="http://schemas.microsoft.com/office/powerpoint/2010/main" val="41106619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smtClean="0"/>
              <a:t>2 D Translation</a:t>
            </a:r>
            <a:endParaRPr lang="en-US" dirty="0"/>
          </a:p>
        </p:txBody>
      </p:sp>
      <p:sp>
        <p:nvSpPr>
          <p:cNvPr id="3" name="Content Placeholder 2"/>
          <p:cNvSpPr>
            <a:spLocks noGrp="1"/>
          </p:cNvSpPr>
          <p:nvPr>
            <p:ph idx="1"/>
          </p:nvPr>
        </p:nvSpPr>
        <p:spPr/>
        <p:txBody>
          <a:bodyPr/>
          <a:lstStyle/>
          <a:p>
            <a:pPr fontAlgn="base"/>
            <a:r>
              <a:rPr lang="en-US" dirty="0" smtClean="0"/>
              <a:t>Repositioning </a:t>
            </a:r>
            <a:r>
              <a:rPr lang="en-US" dirty="0"/>
              <a:t>along a Straight line path from one location to another are called Basic Transformations 2D translation. </a:t>
            </a:r>
            <a:endParaRPr lang="en-US" dirty="0" smtClean="0"/>
          </a:p>
          <a:p>
            <a:pPr fontAlgn="base"/>
            <a:r>
              <a:rPr lang="en-US" dirty="0" smtClean="0"/>
              <a:t>That </a:t>
            </a:r>
            <a:r>
              <a:rPr lang="en-US" dirty="0"/>
              <a:t>is, We translate a two-dimensional point by adding translation distances, </a:t>
            </a:r>
            <a:r>
              <a:rPr lang="en-US" dirty="0" err="1"/>
              <a:t>tx</a:t>
            </a:r>
            <a:r>
              <a:rPr lang="en-US" dirty="0"/>
              <a:t> and ty to the original coordinate position (x, y) to move the point to a new position (x’, y’)</a:t>
            </a:r>
          </a:p>
          <a:p>
            <a:pPr fontAlgn="base"/>
            <a:r>
              <a:rPr lang="en-US" dirty="0"/>
              <a:t>Original coordinate position (</a:t>
            </a:r>
            <a:r>
              <a:rPr lang="en-US" dirty="0" err="1"/>
              <a:t>x,y</a:t>
            </a:r>
            <a:r>
              <a:rPr lang="en-US" dirty="0"/>
              <a:t>)</a:t>
            </a:r>
          </a:p>
          <a:p>
            <a:pPr fontAlgn="base"/>
            <a:r>
              <a:rPr lang="en-US" dirty="0"/>
              <a:t>New coordinate position (</a:t>
            </a:r>
            <a:r>
              <a:rPr lang="en-US" dirty="0" err="1"/>
              <a:t>x’,y</a:t>
            </a:r>
            <a:r>
              <a:rPr lang="en-US" dirty="0"/>
              <a:t>’)</a:t>
            </a:r>
          </a:p>
          <a:p>
            <a:pPr fontAlgn="base"/>
            <a:r>
              <a:rPr lang="en-US" dirty="0"/>
              <a:t>Translation distance pair (</a:t>
            </a:r>
            <a:r>
              <a:rPr lang="en-US" dirty="0" err="1"/>
              <a:t>tx,ty</a:t>
            </a:r>
            <a:r>
              <a:rPr lang="en-US" dirty="0"/>
              <a:t>)</a:t>
            </a:r>
          </a:p>
        </p:txBody>
      </p:sp>
    </p:spTree>
    <p:extLst>
      <p:ext uri="{BB962C8B-B14F-4D97-AF65-F5344CB8AC3E}">
        <p14:creationId xmlns:p14="http://schemas.microsoft.com/office/powerpoint/2010/main" val="353513050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fontAlgn="base"/>
            <a:r>
              <a:rPr lang="en-US" b="1" u="sng" dirty="0"/>
              <a:t>For Coordinates B(0, 0)</a:t>
            </a:r>
            <a:endParaRPr lang="en-US" b="1" dirty="0"/>
          </a:p>
          <a:p>
            <a:pPr fontAlgn="base"/>
            <a:r>
              <a:rPr lang="en-US" dirty="0"/>
              <a:t> </a:t>
            </a:r>
          </a:p>
          <a:p>
            <a:pPr fontAlgn="base"/>
            <a:r>
              <a:rPr lang="en-US" dirty="0"/>
              <a:t>Let the new coordinates of corner B after shearing = (</a:t>
            </a:r>
            <a:r>
              <a:rPr lang="en-US" dirty="0" err="1"/>
              <a:t>X</a:t>
            </a:r>
            <a:r>
              <a:rPr lang="en-US" baseline="-25000" dirty="0" err="1"/>
              <a:t>new</a:t>
            </a:r>
            <a:r>
              <a:rPr lang="en-US" dirty="0"/>
              <a:t>, </a:t>
            </a:r>
            <a:r>
              <a:rPr lang="en-US" dirty="0" err="1"/>
              <a:t>Y</a:t>
            </a:r>
            <a:r>
              <a:rPr lang="en-US" baseline="-25000" dirty="0" err="1"/>
              <a:t>new</a:t>
            </a:r>
            <a:r>
              <a:rPr lang="en-US" dirty="0"/>
              <a:t>).</a:t>
            </a:r>
          </a:p>
          <a:p>
            <a:pPr fontAlgn="base"/>
            <a:r>
              <a:rPr lang="en-US" dirty="0"/>
              <a:t> </a:t>
            </a:r>
          </a:p>
          <a:p>
            <a:pPr fontAlgn="base"/>
            <a:r>
              <a:rPr lang="en-US" dirty="0"/>
              <a:t>Applying the shearing equations, we have-</a:t>
            </a:r>
          </a:p>
          <a:p>
            <a:pPr fontAlgn="base"/>
            <a:r>
              <a:rPr lang="en-US" dirty="0" err="1"/>
              <a:t>X</a:t>
            </a:r>
            <a:r>
              <a:rPr lang="en-US" baseline="-25000" dirty="0" err="1"/>
              <a:t>new</a:t>
            </a:r>
            <a:r>
              <a:rPr lang="en-US" dirty="0"/>
              <a:t> = </a:t>
            </a:r>
            <a:r>
              <a:rPr lang="en-US" dirty="0" err="1"/>
              <a:t>X</a:t>
            </a:r>
            <a:r>
              <a:rPr lang="en-US" baseline="-25000" dirty="0" err="1"/>
              <a:t>old</a:t>
            </a:r>
            <a:r>
              <a:rPr lang="en-US" dirty="0"/>
              <a:t> = 0</a:t>
            </a:r>
          </a:p>
          <a:p>
            <a:pPr fontAlgn="base"/>
            <a:r>
              <a:rPr lang="en-US" dirty="0" err="1"/>
              <a:t>Y</a:t>
            </a:r>
            <a:r>
              <a:rPr lang="en-US" baseline="-25000" dirty="0" err="1"/>
              <a:t>new</a:t>
            </a:r>
            <a:r>
              <a:rPr lang="en-US" dirty="0"/>
              <a:t> = </a:t>
            </a:r>
            <a:r>
              <a:rPr lang="en-US" dirty="0" err="1"/>
              <a:t>Y</a:t>
            </a:r>
            <a:r>
              <a:rPr lang="en-US" baseline="-25000" dirty="0" err="1"/>
              <a:t>old</a:t>
            </a:r>
            <a:r>
              <a:rPr lang="en-US" dirty="0"/>
              <a:t> + Sh</a:t>
            </a:r>
            <a:r>
              <a:rPr lang="en-US" baseline="-25000" dirty="0"/>
              <a:t>y</a:t>
            </a:r>
            <a:r>
              <a:rPr lang="en-US" dirty="0"/>
              <a:t> x </a:t>
            </a:r>
            <a:r>
              <a:rPr lang="en-US" dirty="0" err="1"/>
              <a:t>X</a:t>
            </a:r>
            <a:r>
              <a:rPr lang="en-US" baseline="-25000" dirty="0" err="1"/>
              <a:t>old</a:t>
            </a:r>
            <a:r>
              <a:rPr lang="en-US" dirty="0"/>
              <a:t> = 0 + 2 x 0 = 0</a:t>
            </a:r>
          </a:p>
          <a:p>
            <a:pPr fontAlgn="base"/>
            <a:r>
              <a:rPr lang="en-US" dirty="0"/>
              <a:t> </a:t>
            </a:r>
          </a:p>
          <a:p>
            <a:pPr fontAlgn="base"/>
            <a:r>
              <a:rPr lang="en-US" dirty="0"/>
              <a:t>Thus, New coordinates of corner B after shearing = (0, 0).</a:t>
            </a:r>
          </a:p>
          <a:p>
            <a:endParaRPr lang="en-IN" dirty="0"/>
          </a:p>
        </p:txBody>
      </p:sp>
    </p:spTree>
    <p:extLst>
      <p:ext uri="{BB962C8B-B14F-4D97-AF65-F5344CB8AC3E}">
        <p14:creationId xmlns:p14="http://schemas.microsoft.com/office/powerpoint/2010/main" val="57423002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fontAlgn="base"/>
            <a:r>
              <a:rPr lang="en-US" b="1" u="sng" dirty="0"/>
              <a:t>For Coordinates C(1, 0)</a:t>
            </a:r>
            <a:endParaRPr lang="en-US" b="1" dirty="0"/>
          </a:p>
          <a:p>
            <a:pPr fontAlgn="base"/>
            <a:r>
              <a:rPr lang="en-US" dirty="0"/>
              <a:t> </a:t>
            </a:r>
          </a:p>
          <a:p>
            <a:pPr fontAlgn="base"/>
            <a:r>
              <a:rPr lang="en-US" dirty="0"/>
              <a:t>Let the new coordinates of corner C after shearing = (</a:t>
            </a:r>
            <a:r>
              <a:rPr lang="en-US" dirty="0" err="1"/>
              <a:t>X</a:t>
            </a:r>
            <a:r>
              <a:rPr lang="en-US" baseline="-25000" dirty="0" err="1"/>
              <a:t>new</a:t>
            </a:r>
            <a:r>
              <a:rPr lang="en-US" dirty="0"/>
              <a:t>, </a:t>
            </a:r>
            <a:r>
              <a:rPr lang="en-US" dirty="0" err="1"/>
              <a:t>Y</a:t>
            </a:r>
            <a:r>
              <a:rPr lang="en-US" baseline="-25000" dirty="0" err="1"/>
              <a:t>new</a:t>
            </a:r>
            <a:r>
              <a:rPr lang="en-US" dirty="0"/>
              <a:t>).</a:t>
            </a:r>
          </a:p>
          <a:p>
            <a:pPr fontAlgn="base"/>
            <a:r>
              <a:rPr lang="en-US" dirty="0"/>
              <a:t> </a:t>
            </a:r>
          </a:p>
          <a:p>
            <a:pPr fontAlgn="base"/>
            <a:r>
              <a:rPr lang="en-US" dirty="0"/>
              <a:t>Applying the shearing equations, we have-</a:t>
            </a:r>
          </a:p>
          <a:p>
            <a:pPr fontAlgn="base"/>
            <a:r>
              <a:rPr lang="en-US" dirty="0" err="1"/>
              <a:t>X</a:t>
            </a:r>
            <a:r>
              <a:rPr lang="en-US" baseline="-25000" dirty="0" err="1"/>
              <a:t>new</a:t>
            </a:r>
            <a:r>
              <a:rPr lang="en-US" dirty="0"/>
              <a:t> = </a:t>
            </a:r>
            <a:r>
              <a:rPr lang="en-US" dirty="0" err="1"/>
              <a:t>X</a:t>
            </a:r>
            <a:r>
              <a:rPr lang="en-US" baseline="-25000" dirty="0" err="1"/>
              <a:t>old</a:t>
            </a:r>
            <a:r>
              <a:rPr lang="en-US" dirty="0"/>
              <a:t> = 1</a:t>
            </a:r>
          </a:p>
          <a:p>
            <a:pPr fontAlgn="base"/>
            <a:r>
              <a:rPr lang="en-US" dirty="0" err="1"/>
              <a:t>Y</a:t>
            </a:r>
            <a:r>
              <a:rPr lang="en-US" baseline="-25000" dirty="0" err="1"/>
              <a:t>new</a:t>
            </a:r>
            <a:r>
              <a:rPr lang="en-US" dirty="0"/>
              <a:t> = </a:t>
            </a:r>
            <a:r>
              <a:rPr lang="en-US" dirty="0" err="1"/>
              <a:t>Y</a:t>
            </a:r>
            <a:r>
              <a:rPr lang="en-US" baseline="-25000" dirty="0" err="1"/>
              <a:t>old</a:t>
            </a:r>
            <a:r>
              <a:rPr lang="en-US" dirty="0"/>
              <a:t> + Sh</a:t>
            </a:r>
            <a:r>
              <a:rPr lang="en-US" baseline="-25000" dirty="0"/>
              <a:t>y</a:t>
            </a:r>
            <a:r>
              <a:rPr lang="en-US" dirty="0"/>
              <a:t> x </a:t>
            </a:r>
            <a:r>
              <a:rPr lang="en-US" dirty="0" err="1"/>
              <a:t>X</a:t>
            </a:r>
            <a:r>
              <a:rPr lang="en-US" baseline="-25000" dirty="0" err="1"/>
              <a:t>old</a:t>
            </a:r>
            <a:r>
              <a:rPr lang="en-US" dirty="0"/>
              <a:t> = 0 + 2 x 1 = 2</a:t>
            </a:r>
          </a:p>
          <a:p>
            <a:pPr fontAlgn="base"/>
            <a:r>
              <a:rPr lang="en-US" dirty="0"/>
              <a:t> </a:t>
            </a:r>
          </a:p>
          <a:p>
            <a:endParaRPr lang="en-IN" dirty="0"/>
          </a:p>
        </p:txBody>
      </p:sp>
    </p:spTree>
    <p:extLst>
      <p:ext uri="{BB962C8B-B14F-4D97-AF65-F5344CB8AC3E}">
        <p14:creationId xmlns:p14="http://schemas.microsoft.com/office/powerpoint/2010/main" val="213647360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n-US" dirty="0"/>
              <a:t>Thus, New coordinates of corner C after shearing = (1, 2).</a:t>
            </a:r>
            <a:br>
              <a:rPr lang="en-US" dirty="0"/>
            </a:br>
            <a:r>
              <a:rPr lang="en-US" dirty="0"/>
              <a:t>Thus, New coordinates of the triangle after shearing in Y axis = A (1, 3), B(0, 0), C(1, 2).</a:t>
            </a:r>
            <a:br>
              <a:rPr lang="en-US" dirty="0"/>
            </a:br>
            <a:endParaRPr lang="en-IN" dirty="0"/>
          </a:p>
        </p:txBody>
      </p:sp>
      <p:pic>
        <p:nvPicPr>
          <p:cNvPr id="6146" name="Picture 2" descr="https://www.gatevidyalay.com/wp-content/uploads/2019/09/Shearing-in-Computer-Graphics-Problem-01-Solution-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1825624"/>
            <a:ext cx="7886700" cy="472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22814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2D Reflection</a:t>
            </a:r>
            <a:br>
              <a:rPr lang="en-IN" dirty="0"/>
            </a:br>
            <a:endParaRPr lang="en-IN" dirty="0"/>
          </a:p>
        </p:txBody>
      </p:sp>
      <p:sp>
        <p:nvSpPr>
          <p:cNvPr id="3" name="Content Placeholder 2"/>
          <p:cNvSpPr>
            <a:spLocks noGrp="1"/>
          </p:cNvSpPr>
          <p:nvPr>
            <p:ph idx="1"/>
          </p:nvPr>
        </p:nvSpPr>
        <p:spPr/>
        <p:txBody>
          <a:bodyPr/>
          <a:lstStyle/>
          <a:p>
            <a:r>
              <a:rPr lang="en-US" dirty="0"/>
              <a:t>Reflection is a transformation that produces a mirror image of an object. 2D Reflection is performed about a line. This line can be one of the principal axes. Or, it can be any arbitrary line. Some graphics packages contain 2D Reflection as a primitive transformation. While others may derive it from Rotation. Reflection is actually rotating an object 180 degrees about the reflection axis. </a:t>
            </a:r>
            <a:endParaRPr lang="en-IN" dirty="0"/>
          </a:p>
        </p:txBody>
      </p:sp>
    </p:spTree>
    <p:extLst>
      <p:ext uri="{BB962C8B-B14F-4D97-AF65-F5344CB8AC3E}">
        <p14:creationId xmlns:p14="http://schemas.microsoft.com/office/powerpoint/2010/main" val="241378179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fontAlgn="base"/>
            <a:r>
              <a:rPr lang="en-US" dirty="0"/>
              <a:t>Types of reflection</a:t>
            </a:r>
          </a:p>
          <a:p>
            <a:pPr lvl="1" fontAlgn="base"/>
            <a:r>
              <a:rPr lang="en-US" dirty="0"/>
              <a:t>Reflection About the line y=0 i.e. x-axis</a:t>
            </a:r>
          </a:p>
          <a:p>
            <a:pPr lvl="1" fontAlgn="base"/>
            <a:r>
              <a:rPr lang="en-US" dirty="0"/>
              <a:t>Similarly, Reflection About the line x=0 i.e. y-axis</a:t>
            </a:r>
          </a:p>
          <a:p>
            <a:pPr lvl="1" fontAlgn="base"/>
            <a:r>
              <a:rPr lang="en-US" dirty="0"/>
              <a:t>Also, 2D Reflection About the axis perpendicular to XY plane and which passes through the coordinate origin</a:t>
            </a:r>
          </a:p>
          <a:p>
            <a:pPr lvl="1" fontAlgn="base"/>
            <a:r>
              <a:rPr lang="en-US" dirty="0"/>
              <a:t>Then, reflection About the line y=x</a:t>
            </a:r>
          </a:p>
          <a:p>
            <a:pPr lvl="1" fontAlgn="base"/>
            <a:r>
              <a:rPr lang="en-US" dirty="0"/>
              <a:t>And Reflection About a line y=</a:t>
            </a:r>
            <a:r>
              <a:rPr lang="en-US" dirty="0" err="1"/>
              <a:t>mx+b</a:t>
            </a:r>
            <a:endParaRPr lang="en-US" dirty="0"/>
          </a:p>
          <a:p>
            <a:endParaRPr lang="en-IN" dirty="0"/>
          </a:p>
        </p:txBody>
      </p:sp>
    </p:spTree>
    <p:extLst>
      <p:ext uri="{BB962C8B-B14F-4D97-AF65-F5344CB8AC3E}">
        <p14:creationId xmlns:p14="http://schemas.microsoft.com/office/powerpoint/2010/main" val="160072690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975270" y="762000"/>
            <a:ext cx="7863930" cy="5638800"/>
          </a:xfrm>
          <a:prstGeom prst="rect">
            <a:avLst/>
          </a:prstGeom>
        </p:spPr>
      </p:pic>
    </p:spTree>
    <p:extLst>
      <p:ext uri="{BB962C8B-B14F-4D97-AF65-F5344CB8AC3E}">
        <p14:creationId xmlns:p14="http://schemas.microsoft.com/office/powerpoint/2010/main" val="234753368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As you can see, When 2D Reflection is performed about the x-axis. The object will be reflected from the First quadrant to the Fourth quadrant or vice-versa. Or if the original object is in the second quadrant final object will be in the third quadrant. As if the x-axis is a mirror.</a:t>
            </a:r>
            <a:endParaRPr lang="en-IN" dirty="0"/>
          </a:p>
        </p:txBody>
      </p:sp>
    </p:spTree>
    <p:extLst>
      <p:ext uri="{BB962C8B-B14F-4D97-AF65-F5344CB8AC3E}">
        <p14:creationId xmlns:p14="http://schemas.microsoft.com/office/powerpoint/2010/main" val="175168194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Numerical</a:t>
            </a:r>
            <a:br>
              <a:rPr lang="en-IN" dirty="0"/>
            </a:br>
            <a:r>
              <a:rPr lang="en-US" b="1" dirty="0"/>
              <a:t>There is a triangle ABC A(-1,-1) B(0,-2)C(1,-1). Reflect the image about x axis.</a:t>
            </a:r>
            <a:endParaRPr lang="en-IN" dirty="0"/>
          </a:p>
        </p:txBody>
      </p:sp>
      <p:sp>
        <p:nvSpPr>
          <p:cNvPr id="3" name="Content Placeholder 2"/>
          <p:cNvSpPr>
            <a:spLocks noGrp="1"/>
          </p:cNvSpPr>
          <p:nvPr>
            <p:ph idx="1"/>
          </p:nvPr>
        </p:nvSpPr>
        <p:spPr/>
        <p:txBody>
          <a:bodyPr/>
          <a:lstStyle/>
          <a:p>
            <a:r>
              <a:rPr lang="en-US" b="1" dirty="0"/>
              <a:t>Solution: </a:t>
            </a:r>
            <a:r>
              <a:rPr lang="en-US" dirty="0"/>
              <a:t>First of all we will make an object matrix O with </a:t>
            </a:r>
            <a:r>
              <a:rPr lang="en-US" dirty="0">
                <a:hlinkClick r:id="rId2"/>
              </a:rPr>
              <a:t>homogeneous coordinates</a:t>
            </a:r>
            <a:r>
              <a:rPr lang="en-US" dirty="0"/>
              <a:t>. Then we will take the reflection matrix Ref about the x-axis. We will get the final object matrix by multiplying them</a:t>
            </a:r>
            <a:r>
              <a:rPr lang="en-US" dirty="0" smtClean="0"/>
              <a:t>.</a:t>
            </a:r>
          </a:p>
          <a:p>
            <a:endParaRPr lang="en-IN" dirty="0"/>
          </a:p>
        </p:txBody>
      </p:sp>
      <p:pic>
        <p:nvPicPr>
          <p:cNvPr id="4" name="Picture 3"/>
          <p:cNvPicPr>
            <a:picLocks noChangeAspect="1"/>
          </p:cNvPicPr>
          <p:nvPr/>
        </p:nvPicPr>
        <p:blipFill>
          <a:blip r:embed="rId3"/>
          <a:stretch>
            <a:fillRect/>
          </a:stretch>
        </p:blipFill>
        <p:spPr>
          <a:xfrm>
            <a:off x="1104900" y="3048000"/>
            <a:ext cx="6934200" cy="3581400"/>
          </a:xfrm>
          <a:prstGeom prst="rect">
            <a:avLst/>
          </a:prstGeom>
        </p:spPr>
      </p:pic>
      <p:pic>
        <p:nvPicPr>
          <p:cNvPr id="5" name="Picture 4"/>
          <p:cNvPicPr>
            <a:picLocks noChangeAspect="1"/>
          </p:cNvPicPr>
          <p:nvPr/>
        </p:nvPicPr>
        <p:blipFill>
          <a:blip r:embed="rId4"/>
          <a:stretch>
            <a:fillRect/>
          </a:stretch>
        </p:blipFill>
        <p:spPr>
          <a:xfrm>
            <a:off x="5760936" y="5123759"/>
            <a:ext cx="2009775" cy="1447800"/>
          </a:xfrm>
          <a:prstGeom prst="rect">
            <a:avLst/>
          </a:prstGeom>
        </p:spPr>
      </p:pic>
    </p:spTree>
    <p:extLst>
      <p:ext uri="{BB962C8B-B14F-4D97-AF65-F5344CB8AC3E}">
        <p14:creationId xmlns:p14="http://schemas.microsoft.com/office/powerpoint/2010/main" val="382147114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76400"/>
            <a:ext cx="7886700" cy="1325563"/>
          </a:xfrm>
        </p:spPr>
        <p:txBody>
          <a:bodyPr>
            <a:normAutofit fontScale="90000"/>
          </a:bodyPr>
          <a:lstStyle/>
          <a:p>
            <a:r>
              <a:rPr lang="en-US" dirty="0"/>
              <a:t>You can understand 2D Reflection Transformation by this picture. Reflection does not change shape or size of an object. In the same way you can perform Reflection about the y-axis. And Reflection about the line perpendicular to XY plane.</a:t>
            </a:r>
            <a:endParaRPr lang="en-IN" dirty="0"/>
          </a:p>
        </p:txBody>
      </p:sp>
    </p:spTree>
    <p:extLst>
      <p:ext uri="{BB962C8B-B14F-4D97-AF65-F5344CB8AC3E}">
        <p14:creationId xmlns:p14="http://schemas.microsoft.com/office/powerpoint/2010/main" val="57666076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stretch>
            <a:fillRect/>
          </a:stretch>
        </p:blipFill>
        <p:spPr>
          <a:xfrm>
            <a:off x="1228725" y="365126"/>
            <a:ext cx="6686550" cy="3590925"/>
          </a:xfrm>
          <a:prstGeom prst="rect">
            <a:avLst/>
          </a:prstGeom>
        </p:spPr>
      </p:pic>
      <p:pic>
        <p:nvPicPr>
          <p:cNvPr id="6" name="Picture 5"/>
          <p:cNvPicPr>
            <a:picLocks noChangeAspect="1"/>
          </p:cNvPicPr>
          <p:nvPr/>
        </p:nvPicPr>
        <p:blipFill>
          <a:blip r:embed="rId3"/>
          <a:stretch>
            <a:fillRect/>
          </a:stretch>
        </p:blipFill>
        <p:spPr>
          <a:xfrm>
            <a:off x="1524000" y="4572000"/>
            <a:ext cx="6096000" cy="1152525"/>
          </a:xfrm>
          <a:prstGeom prst="rect">
            <a:avLst/>
          </a:prstGeom>
        </p:spPr>
      </p:pic>
    </p:spTree>
    <p:extLst>
      <p:ext uri="{BB962C8B-B14F-4D97-AF65-F5344CB8AC3E}">
        <p14:creationId xmlns:p14="http://schemas.microsoft.com/office/powerpoint/2010/main" val="31548952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s-ES" b="1" dirty="0"/>
              <a:t>x’ = x + </a:t>
            </a:r>
            <a:r>
              <a:rPr lang="es-ES" b="1" dirty="0" err="1"/>
              <a:t>tx</a:t>
            </a:r>
            <a:r>
              <a:rPr lang="es-ES" dirty="0"/>
              <a:t/>
            </a:r>
            <a:br>
              <a:rPr lang="es-ES" dirty="0"/>
            </a:br>
            <a:r>
              <a:rPr lang="es-ES" b="1" dirty="0"/>
              <a:t>y’ = y + </a:t>
            </a:r>
            <a:r>
              <a:rPr lang="es-ES" b="1" dirty="0" err="1"/>
              <a:t>ty</a:t>
            </a:r>
            <a:r>
              <a:rPr lang="es-ES" dirty="0"/>
              <a:t/>
            </a:r>
            <a:br>
              <a:rPr lang="es-ES" dirty="0"/>
            </a:br>
            <a:endParaRPr lang="en-IN" dirty="0"/>
          </a:p>
        </p:txBody>
      </p:sp>
      <p:sp>
        <p:nvSpPr>
          <p:cNvPr id="3" name="Content Placeholder 2"/>
          <p:cNvSpPr>
            <a:spLocks noGrp="1"/>
          </p:cNvSpPr>
          <p:nvPr>
            <p:ph idx="1"/>
          </p:nvPr>
        </p:nvSpPr>
        <p:spPr>
          <a:xfrm>
            <a:off x="2987675" y="5810250"/>
            <a:ext cx="7886700" cy="4351338"/>
          </a:xfrm>
        </p:spPr>
        <p:txBody>
          <a:bodyPr/>
          <a:lstStyle/>
          <a:p>
            <a:endParaRPr lang="en-US" dirty="0"/>
          </a:p>
          <a:p>
            <a:endParaRPr lang="en-IN" dirty="0"/>
          </a:p>
        </p:txBody>
      </p:sp>
      <p:pic>
        <p:nvPicPr>
          <p:cNvPr id="1030" name="Picture 6" descr="2D translation op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819400"/>
            <a:ext cx="2390775" cy="2438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28650" y="1524000"/>
            <a:ext cx="7448550" cy="1200329"/>
          </a:xfrm>
          <a:prstGeom prst="rect">
            <a:avLst/>
          </a:prstGeom>
        </p:spPr>
        <p:txBody>
          <a:bodyPr wrap="square">
            <a:spAutoFit/>
          </a:bodyPr>
          <a:lstStyle/>
          <a:p>
            <a:r>
              <a:rPr lang="en-US" dirty="0" err="1"/>
              <a:t>Tx</a:t>
            </a:r>
            <a:r>
              <a:rPr lang="en-US" dirty="0"/>
              <a:t> will move the object in x direction and ty will move the object in y direction. Suppose there is a point (3, 4) and we add translation vector (2, 3) then new point will be (3+2, 4+3) i.e.(5, 7).</a:t>
            </a:r>
          </a:p>
          <a:p>
            <a:endParaRPr lang="en-US" dirty="0"/>
          </a:p>
        </p:txBody>
      </p:sp>
    </p:spTree>
    <p:extLst>
      <p:ext uri="{BB962C8B-B14F-4D97-AF65-F5344CB8AC3E}">
        <p14:creationId xmlns:p14="http://schemas.microsoft.com/office/powerpoint/2010/main" val="246114918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Reflection with respect to a Line y=x</a:t>
            </a:r>
            <a:br>
              <a:rPr lang="en-US" dirty="0"/>
            </a:br>
            <a:endParaRPr lang="en-IN" dirty="0"/>
          </a:p>
        </p:txBody>
      </p:sp>
      <p:pic>
        <p:nvPicPr>
          <p:cNvPr id="3074" name="Picture 2" descr="2D Reflecti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8400" y="1219200"/>
            <a:ext cx="3895344" cy="14447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66572" y="3200400"/>
            <a:ext cx="7996428" cy="2031325"/>
          </a:xfrm>
          <a:prstGeom prst="rect">
            <a:avLst/>
          </a:prstGeom>
        </p:spPr>
        <p:txBody>
          <a:bodyPr wrap="square">
            <a:spAutoFit/>
          </a:bodyPr>
          <a:lstStyle/>
          <a:p>
            <a:pPr fontAlgn="base"/>
            <a:r>
              <a:rPr lang="en-US" dirty="0">
                <a:solidFill>
                  <a:srgbClr val="0C0C0C"/>
                </a:solidFill>
                <a:latin typeface="Arial" panose="020B0604020202020204" pitchFamily="34" charset="0"/>
              </a:rPr>
              <a:t>We know that how to perform reflection about the x-axis. So, we can derive 2D Reflection about a line y=x by a sequence of operations.</a:t>
            </a:r>
          </a:p>
          <a:p>
            <a:pPr fontAlgn="base">
              <a:buFont typeface="Arial" panose="020B0604020202020204" pitchFamily="34" charset="0"/>
              <a:buChar char="•"/>
            </a:pPr>
            <a:r>
              <a:rPr lang="en-US" dirty="0">
                <a:solidFill>
                  <a:srgbClr val="0C0C0C"/>
                </a:solidFill>
                <a:latin typeface="Arial" panose="020B0604020202020204" pitchFamily="34" charset="0"/>
              </a:rPr>
              <a:t>We will perform Clockwise rotation by 45 degrees. So that this line y=x coincides with the x-axis. </a:t>
            </a:r>
          </a:p>
          <a:p>
            <a:pPr fontAlgn="base">
              <a:buFont typeface="Arial" panose="020B0604020202020204" pitchFamily="34" charset="0"/>
              <a:buChar char="•"/>
            </a:pPr>
            <a:r>
              <a:rPr lang="en-US" dirty="0">
                <a:solidFill>
                  <a:srgbClr val="0C0C0C"/>
                </a:solidFill>
                <a:latin typeface="Arial" panose="020B0604020202020204" pitchFamily="34" charset="0"/>
              </a:rPr>
              <a:t>After that, we will simply perform Reflection about the x-axis.</a:t>
            </a:r>
          </a:p>
          <a:p>
            <a:pPr fontAlgn="base">
              <a:buFont typeface="Arial" panose="020B0604020202020204" pitchFamily="34" charset="0"/>
              <a:buChar char="•"/>
            </a:pPr>
            <a:r>
              <a:rPr lang="en-US" dirty="0">
                <a:solidFill>
                  <a:srgbClr val="0C0C0C"/>
                </a:solidFill>
                <a:latin typeface="Arial" panose="020B0604020202020204" pitchFamily="34" charset="0"/>
              </a:rPr>
              <a:t>Now we have to send the object back to its original position. Therefore, we will perform Counterclockwise rotation by 45 degrees.</a:t>
            </a:r>
            <a:endParaRPr lang="en-US" b="0" i="0" dirty="0">
              <a:solidFill>
                <a:srgbClr val="0C0C0C"/>
              </a:solidFill>
              <a:effectLst/>
              <a:latin typeface="Arial" panose="020B0604020202020204" pitchFamily="34" charset="0"/>
            </a:endParaRPr>
          </a:p>
        </p:txBody>
      </p:sp>
    </p:spTree>
    <p:extLst>
      <p:ext uri="{BB962C8B-B14F-4D97-AF65-F5344CB8AC3E}">
        <p14:creationId xmlns:p14="http://schemas.microsoft.com/office/powerpoint/2010/main" val="165821363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This sequence of operations can be performed with the help of composite transformations.</a:t>
            </a:r>
            <a:endParaRPr lang="en-IN" dirty="0"/>
          </a:p>
        </p:txBody>
      </p:sp>
      <p:pic>
        <p:nvPicPr>
          <p:cNvPr id="4" name="Content Placeholder 3"/>
          <p:cNvPicPr>
            <a:picLocks noGrp="1" noChangeAspect="1"/>
          </p:cNvPicPr>
          <p:nvPr>
            <p:ph idx="1"/>
          </p:nvPr>
        </p:nvPicPr>
        <p:blipFill>
          <a:blip r:embed="rId2"/>
          <a:stretch>
            <a:fillRect/>
          </a:stretch>
        </p:blipFill>
        <p:spPr>
          <a:xfrm>
            <a:off x="1480602" y="1825625"/>
            <a:ext cx="6182796" cy="4351338"/>
          </a:xfrm>
          <a:prstGeom prst="rect">
            <a:avLst/>
          </a:prstGeom>
        </p:spPr>
      </p:pic>
    </p:spTree>
    <p:extLst>
      <p:ext uri="{BB962C8B-B14F-4D97-AF65-F5344CB8AC3E}">
        <p14:creationId xmlns:p14="http://schemas.microsoft.com/office/powerpoint/2010/main" val="23870680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Reflection about an arbitrary line y=</a:t>
            </a:r>
            <a:r>
              <a:rPr lang="en-US" dirty="0" err="1"/>
              <a:t>mx+b</a:t>
            </a:r>
            <a:r>
              <a:rPr lang="en-US" dirty="0"/>
              <a:t/>
            </a:r>
            <a:br>
              <a:rPr lang="en-US" dirty="0"/>
            </a:br>
            <a:endParaRPr lang="en-IN" dirty="0"/>
          </a:p>
        </p:txBody>
      </p:sp>
      <p:sp>
        <p:nvSpPr>
          <p:cNvPr id="3" name="Content Placeholder 2"/>
          <p:cNvSpPr>
            <a:spLocks noGrp="1"/>
          </p:cNvSpPr>
          <p:nvPr>
            <p:ph idx="1"/>
          </p:nvPr>
        </p:nvSpPr>
        <p:spPr/>
        <p:txBody>
          <a:bodyPr/>
          <a:lstStyle/>
          <a:p>
            <a:r>
              <a:rPr lang="en-US" dirty="0"/>
              <a:t>We can reflect an object about any given line. We can easily derive the Reflection matrix by performing some series of operations.</a:t>
            </a:r>
            <a:endParaRPr lang="en-IN" dirty="0"/>
          </a:p>
        </p:txBody>
      </p:sp>
    </p:spTree>
    <p:extLst>
      <p:ext uri="{BB962C8B-B14F-4D97-AF65-F5344CB8AC3E}">
        <p14:creationId xmlns:p14="http://schemas.microsoft.com/office/powerpoint/2010/main" val="102652435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a:bodyPr>
          <a:lstStyle/>
          <a:p>
            <a:pPr fontAlgn="base"/>
            <a:r>
              <a:rPr lang="en-US" b="1" dirty="0"/>
              <a:t>Sequence of operations:</a:t>
            </a:r>
            <a:endParaRPr lang="en-US" dirty="0"/>
          </a:p>
          <a:p>
            <a:pPr fontAlgn="base"/>
            <a:r>
              <a:rPr lang="en-US" dirty="0"/>
              <a:t>Translate the line so that it passes through the origin: It is required that the line should pass through the origin. As all the axes pass through the origin. We will translate the object by the factor 0, -b. Where b is the </a:t>
            </a:r>
            <a:r>
              <a:rPr lang="en-US" dirty="0">
                <a:hlinkClick r:id="rId2"/>
              </a:rPr>
              <a:t>intercept of the line.</a:t>
            </a:r>
            <a:r>
              <a:rPr lang="en-US" dirty="0"/>
              <a:t> That is </a:t>
            </a:r>
            <a:r>
              <a:rPr lang="en-US" b="1" dirty="0"/>
              <a:t>T(0,-b)</a:t>
            </a:r>
            <a:endParaRPr lang="en-US" dirty="0"/>
          </a:p>
          <a:p>
            <a:pPr fontAlgn="base"/>
            <a:r>
              <a:rPr lang="en-US" dirty="0"/>
              <a:t>Clockwise rotation: Now we have to change the orientation. So that line passes through any of the axes. (We can find the angle of rotation by the relationship m=</a:t>
            </a:r>
            <a:r>
              <a:rPr lang="en-US" dirty="0" err="1"/>
              <a:t>tanƟ</a:t>
            </a:r>
            <a:r>
              <a:rPr lang="en-US" dirty="0"/>
              <a:t>). where m is the slope of the line. That is, </a:t>
            </a:r>
            <a:r>
              <a:rPr lang="en-US" b="1" dirty="0"/>
              <a:t>R(-Ɵ)</a:t>
            </a:r>
            <a:endParaRPr lang="en-US" dirty="0"/>
          </a:p>
          <a:p>
            <a:pPr fontAlgn="base"/>
            <a:r>
              <a:rPr lang="en-US" dirty="0"/>
              <a:t>Reflection about that axis: We will simply reflect the object about the axis using a standard 2D Reflection matrix.</a:t>
            </a:r>
          </a:p>
          <a:p>
            <a:pPr fontAlgn="base"/>
            <a:r>
              <a:rPr lang="en-US" dirty="0"/>
              <a:t>Counterclockwise rotation by the same angle: </a:t>
            </a:r>
            <a:r>
              <a:rPr lang="en-US" b="1" dirty="0"/>
              <a:t>R(Ɵ)</a:t>
            </a:r>
            <a:r>
              <a:rPr lang="en-US" dirty="0"/>
              <a:t> We will perform this to change the orientation back as it was originally.</a:t>
            </a:r>
          </a:p>
          <a:p>
            <a:pPr fontAlgn="base"/>
            <a:r>
              <a:rPr lang="en-US" dirty="0"/>
              <a:t>Translate back to original position: </a:t>
            </a:r>
            <a:r>
              <a:rPr lang="en-US" b="1" dirty="0"/>
              <a:t>T(0,b)</a:t>
            </a:r>
            <a:r>
              <a:rPr lang="en-US" dirty="0"/>
              <a:t>. We will translate the object with the same factor but in opposite direction.</a:t>
            </a:r>
          </a:p>
          <a:p>
            <a:endParaRPr lang="en-IN" dirty="0"/>
          </a:p>
        </p:txBody>
      </p:sp>
    </p:spTree>
    <p:extLst>
      <p:ext uri="{BB962C8B-B14F-4D97-AF65-F5344CB8AC3E}">
        <p14:creationId xmlns:p14="http://schemas.microsoft.com/office/powerpoint/2010/main" val="35833207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933450" y="3115469"/>
            <a:ext cx="7277100" cy="1771650"/>
          </a:xfrm>
          <a:prstGeom prst="rect">
            <a:avLst/>
          </a:prstGeom>
        </p:spPr>
      </p:pic>
    </p:spTree>
    <p:extLst>
      <p:ext uri="{BB962C8B-B14F-4D97-AF65-F5344CB8AC3E}">
        <p14:creationId xmlns:p14="http://schemas.microsoft.com/office/powerpoint/2010/main" val="34623984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Numerical</a:t>
            </a:r>
            <a:br>
              <a:rPr lang="en-IN" dirty="0"/>
            </a:br>
            <a:r>
              <a:rPr lang="en-US" b="1" dirty="0"/>
              <a:t>Find the reflection of a point A(5,9) about the line y=x+5</a:t>
            </a:r>
            <a:endParaRPr lang="en-IN" dirty="0"/>
          </a:p>
        </p:txBody>
      </p:sp>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8507166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n-US" b="1" dirty="0"/>
              <a:t>Solution:</a:t>
            </a:r>
            <a:r>
              <a:rPr lang="en-US" dirty="0"/>
              <a:t/>
            </a:r>
            <a:br>
              <a:rPr lang="en-US" dirty="0"/>
            </a:br>
            <a:r>
              <a:rPr lang="en-US" dirty="0"/>
              <a:t> We have to follow the sequence of operations. Original</a:t>
            </a:r>
            <a:br>
              <a:rPr lang="en-US" dirty="0"/>
            </a:br>
            <a:endParaRPr lang="en-IN" dirty="0"/>
          </a:p>
        </p:txBody>
      </p:sp>
      <p:pic>
        <p:nvPicPr>
          <p:cNvPr id="4" name="Content Placeholder 3"/>
          <p:cNvPicPr>
            <a:picLocks noGrp="1" noChangeAspect="1"/>
          </p:cNvPicPr>
          <p:nvPr>
            <p:ph idx="1"/>
          </p:nvPr>
        </p:nvPicPr>
        <p:blipFill>
          <a:blip r:embed="rId2"/>
          <a:stretch>
            <a:fillRect/>
          </a:stretch>
        </p:blipFill>
        <p:spPr>
          <a:xfrm>
            <a:off x="1850247" y="1825625"/>
            <a:ext cx="5443506" cy="4351338"/>
          </a:xfrm>
          <a:prstGeom prst="rect">
            <a:avLst/>
          </a:prstGeom>
        </p:spPr>
      </p:pic>
    </p:spTree>
    <p:extLst>
      <p:ext uri="{BB962C8B-B14F-4D97-AF65-F5344CB8AC3E}">
        <p14:creationId xmlns:p14="http://schemas.microsoft.com/office/powerpoint/2010/main" val="11502973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n-US" dirty="0"/>
              <a:t>Translate the line so that it passes through the origin. T(0,-5)</a:t>
            </a:r>
            <a:br>
              <a:rPr lang="en-US" dirty="0"/>
            </a:br>
            <a:r>
              <a:rPr lang="en-US" dirty="0"/>
              <a:t>This is the diagonal line y=x. Reflect on the line y=x</a:t>
            </a:r>
            <a:br>
              <a:rPr lang="en-US" dirty="0"/>
            </a:br>
            <a:r>
              <a:rPr lang="en-US" dirty="0"/>
              <a:t>Translate the line back to original position.   T(0,5)</a:t>
            </a:r>
            <a:br>
              <a:rPr lang="en-US" dirty="0"/>
            </a:br>
            <a:endParaRPr lang="en-IN" dirty="0"/>
          </a:p>
        </p:txBody>
      </p:sp>
      <p:pic>
        <p:nvPicPr>
          <p:cNvPr id="4" name="Content Placeholder 3"/>
          <p:cNvPicPr>
            <a:picLocks noGrp="1" noChangeAspect="1"/>
          </p:cNvPicPr>
          <p:nvPr>
            <p:ph idx="1"/>
          </p:nvPr>
        </p:nvPicPr>
        <p:blipFill>
          <a:blip r:embed="rId2"/>
          <a:stretch>
            <a:fillRect/>
          </a:stretch>
        </p:blipFill>
        <p:spPr>
          <a:xfrm>
            <a:off x="628650" y="1929847"/>
            <a:ext cx="7886700" cy="4142893"/>
          </a:xfrm>
          <a:prstGeom prst="rect">
            <a:avLst/>
          </a:prstGeom>
        </p:spPr>
      </p:pic>
    </p:spTree>
    <p:extLst>
      <p:ext uri="{BB962C8B-B14F-4D97-AF65-F5344CB8AC3E}">
        <p14:creationId xmlns:p14="http://schemas.microsoft.com/office/powerpoint/2010/main" val="5769792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71600" y="676276"/>
            <a:ext cx="5133975" cy="2028825"/>
          </a:xfrm>
          <a:prstGeom prst="rect">
            <a:avLst/>
          </a:prstGeom>
        </p:spPr>
      </p:pic>
      <p:pic>
        <p:nvPicPr>
          <p:cNvPr id="5" name="Picture 4"/>
          <p:cNvPicPr>
            <a:picLocks noChangeAspect="1"/>
          </p:cNvPicPr>
          <p:nvPr/>
        </p:nvPicPr>
        <p:blipFill>
          <a:blip r:embed="rId3"/>
          <a:stretch>
            <a:fillRect/>
          </a:stretch>
        </p:blipFill>
        <p:spPr>
          <a:xfrm>
            <a:off x="739263" y="4114800"/>
            <a:ext cx="7810500" cy="2343150"/>
          </a:xfrm>
          <a:prstGeom prst="rect">
            <a:avLst/>
          </a:prstGeom>
        </p:spPr>
      </p:pic>
    </p:spTree>
    <p:extLst>
      <p:ext uri="{BB962C8B-B14F-4D97-AF65-F5344CB8AC3E}">
        <p14:creationId xmlns:p14="http://schemas.microsoft.com/office/powerpoint/2010/main" val="20471865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Finally, arrange them as O’ = T(0, 5). Ref. T(0, -5). O and solve.</a:t>
            </a:r>
            <a:endParaRPr lang="en-IN" dirty="0"/>
          </a:p>
        </p:txBody>
      </p:sp>
      <p:pic>
        <p:nvPicPr>
          <p:cNvPr id="4" name="Content Placeholder 3"/>
          <p:cNvPicPr>
            <a:picLocks noGrp="1" noChangeAspect="1"/>
          </p:cNvPicPr>
          <p:nvPr>
            <p:ph idx="1"/>
          </p:nvPr>
        </p:nvPicPr>
        <p:blipFill>
          <a:blip r:embed="rId2"/>
          <a:stretch>
            <a:fillRect/>
          </a:stretch>
        </p:blipFill>
        <p:spPr>
          <a:xfrm>
            <a:off x="628650" y="1941401"/>
            <a:ext cx="7886700" cy="4119786"/>
          </a:xfrm>
          <a:prstGeom prst="rect">
            <a:avLst/>
          </a:prstGeom>
        </p:spPr>
      </p:pic>
    </p:spTree>
    <p:extLst>
      <p:ext uri="{BB962C8B-B14F-4D97-AF65-F5344CB8AC3E}">
        <p14:creationId xmlns:p14="http://schemas.microsoft.com/office/powerpoint/2010/main" val="3166275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5419</TotalTime>
  <Words>2951</Words>
  <Application>Microsoft Office PowerPoint</Application>
  <PresentationFormat>On-screen Show (4:3)</PresentationFormat>
  <Paragraphs>675</Paragraphs>
  <Slides>170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170</vt:i4>
      </vt:variant>
    </vt:vector>
  </HeadingPairs>
  <TitlesOfParts>
    <vt:vector size="175" baseType="lpstr">
      <vt:lpstr>Arial</vt:lpstr>
      <vt:lpstr>Calibri</vt:lpstr>
      <vt:lpstr>Calibri Light</vt:lpstr>
      <vt:lpstr>Cambria</vt:lpstr>
      <vt:lpstr>Office Theme</vt:lpstr>
      <vt:lpstr>Computer Graphics</vt:lpstr>
      <vt:lpstr>PowerPoint Presentation</vt:lpstr>
      <vt:lpstr>PowerPoint Presentation</vt:lpstr>
      <vt:lpstr>PowerPoint Presentation</vt:lpstr>
      <vt:lpstr>PowerPoint Presentation</vt:lpstr>
      <vt:lpstr>PowerPoint Presentation</vt:lpstr>
      <vt:lpstr>PowerPoint Presentation</vt:lpstr>
      <vt:lpstr>2 D Translation</vt:lpstr>
      <vt:lpstr>x’ = x + tx y’ = y + ty </vt:lpstr>
      <vt:lpstr>   If tx is positive, object will move in right direction But If tx is negative, object will move towards left And If ty is positive object will move upwards Also if ty is negative , object will move downwards.</vt:lpstr>
      <vt:lpstr>In Matrix form, the above translation equations may be represented as-</vt:lpstr>
      <vt:lpstr>PowerPoint Presentation</vt:lpstr>
      <vt:lpstr>PowerPoint Presentation</vt:lpstr>
      <vt:lpstr>Consider an example</vt:lpstr>
      <vt:lpstr>x1′ = x1+tx = 4+2 = 6 y1′ = y1+ty = 5+3 = 8 x2′ = x2+tx = 6+2 = 8 y2′ = y2+ty = 8+3 = 11</vt:lpstr>
      <vt:lpstr>Given a circle C with radius 10 and center coordinates (1, 4). Apply the translation with distance 5 towards X axis and 1 towards Y axis. Obtain the new coordinates of C without changing its radius.</vt:lpstr>
      <vt:lpstr>PowerPoint Presentation</vt:lpstr>
      <vt:lpstr>In matrix form, the new center coordinates of C after translation may be obtained as-</vt:lpstr>
      <vt:lpstr>Thus, New center coordinates of C = (6, 5).</vt:lpstr>
      <vt:lpstr>Given a square with coordinate points A(0, 3), B(3, 3), C(3, 0), D(0, 0). Apply the translation with distance 1 towards X axis and 1 towards Y axis. Obtain the new coordinates of the square.</vt:lpstr>
      <vt:lpstr>PowerPoint Presentation</vt:lpstr>
      <vt:lpstr>2D Scaling Transformation</vt:lpstr>
      <vt:lpstr>In Matrix form, the above scaling equations may be represented as-</vt:lpstr>
      <vt:lpstr>Scaling equation:        </vt:lpstr>
      <vt:lpstr>For homogeneous coordinates, the above scaling matrix may be represented as a 3 x 3 matrix as-</vt:lpstr>
      <vt:lpstr>There are 2 types of scaling :</vt:lpstr>
      <vt:lpstr>Differential Scaling</vt:lpstr>
      <vt:lpstr>Possible values of Scaling Factors The scaling factor (sx, sy) is always positive.</vt:lpstr>
      <vt:lpstr>Case 2 : If (sx, sy) &gt; 1             Then size of object will increase.</vt:lpstr>
      <vt:lpstr>Example </vt:lpstr>
      <vt:lpstr>Given x1=2, y1=2 , x2=3,y2=4 , x3=4,y3=2 sx=2, sy=2</vt:lpstr>
      <vt:lpstr>PowerPoint Presentation</vt:lpstr>
      <vt:lpstr>Final Triangle A’B’C’ = A'(4,4) B'(6,8) C'(8,4)</vt:lpstr>
      <vt:lpstr>Given a square object with coordinate points A(0, 3), B(3, 3), C(3, 0), D(0, 0). Apply the scaling parameter 2 towards X axis and 3 towards Y axis and obtain the new coordinates of the object.</vt:lpstr>
      <vt:lpstr>PowerPoint Presentation</vt:lpstr>
      <vt:lpstr>PowerPoint Presentation</vt:lpstr>
      <vt:lpstr>PowerPoint Presentation</vt:lpstr>
      <vt:lpstr>PowerPoint Presentation</vt:lpstr>
      <vt:lpstr>PowerPoint Presentation</vt:lpstr>
      <vt:lpstr>2D Rotation Transformation</vt:lpstr>
      <vt:lpstr>PowerPoint Presentation</vt:lpstr>
      <vt:lpstr>PowerPoint Presentation</vt:lpstr>
      <vt:lpstr>PowerPoint Presentation</vt:lpstr>
      <vt:lpstr>PowerPoint Presentation</vt:lpstr>
      <vt:lpstr>In Matrix form, the above rotation equations may be represented as-</vt:lpstr>
      <vt:lpstr>For homogeneous coordinates, the above rotation matrix may be represented as a 3 x 3 matrix as-</vt:lpstr>
      <vt:lpstr>For clockwise Rotation angle is negative. While for anticlockwise Rotation angle is positive.</vt:lpstr>
      <vt:lpstr>Rotation Equation</vt:lpstr>
      <vt:lpstr>Rotation Matrix</vt:lpstr>
      <vt:lpstr>Applying 2D Rotations to objects</vt:lpstr>
      <vt:lpstr>Example </vt:lpstr>
      <vt:lpstr>Solution: Given x1=2, y1=2 , x2=3,y2=4 , x3=4,y3=2</vt:lpstr>
      <vt:lpstr>PowerPoint Presentation</vt:lpstr>
      <vt:lpstr>PowerPoint Presentation</vt:lpstr>
      <vt:lpstr>Given a line segment with starting point as (0, 0) and ending point as (4, 4). Apply 30 degree rotation anticlockwise direction on the line segment and find out the new coordinates of the line.</vt:lpstr>
      <vt:lpstr>PowerPoint Presentation</vt:lpstr>
      <vt:lpstr>PowerPoint Presentation</vt:lpstr>
      <vt:lpstr>PowerPoint Presentation</vt:lpstr>
      <vt:lpstr>Alternatively,   In matrix form, the new ending coordinates of the line after rotation may be obtained as- </vt:lpstr>
      <vt:lpstr>Thus, New ending coordinates of the line after rotation = (1.46, 5.46).</vt:lpstr>
      <vt:lpstr>Given a triangle with corner coordinates (0, 0), (1, 0) and (1, 1). Rotate the triangle by 90 degree anticlockwise direction and find out the new coordinates.</vt:lpstr>
      <vt:lpstr>Homogeneous Coordinates </vt:lpstr>
      <vt:lpstr>Object Matrix Representation </vt:lpstr>
      <vt:lpstr>PowerPoint Presentation</vt:lpstr>
      <vt:lpstr>PowerPoint Presentation</vt:lpstr>
      <vt:lpstr>PowerPoint Presentation</vt:lpstr>
      <vt:lpstr>For Shear Transformation we need three parameters.</vt:lpstr>
      <vt:lpstr>X-Axis Shear </vt:lpstr>
      <vt:lpstr>Y-axis Shear </vt:lpstr>
      <vt:lpstr>PowerPoint Presentation</vt:lpstr>
      <vt:lpstr>Shearing in X Axis- </vt:lpstr>
      <vt:lpstr>For homogeneous coordinates, the above shearing matrix may be represented as a 3 x 3 matrix as-</vt:lpstr>
      <vt:lpstr>Shearing in Y Axis- </vt:lpstr>
      <vt:lpstr>For homogeneous coordinates, the above shearing matrix may be represented as a 3 x 3 matrix as-</vt:lpstr>
      <vt:lpstr>Given a triangle with points (1, 1), (0, 0) and (1, 0). Apply shear parameter 2 on X axis and 2 on Y axis and find out the new coordinates of the object.   </vt:lpstr>
      <vt:lpstr>Shearing in X Axis- </vt:lpstr>
      <vt:lpstr>PowerPoint Presentation</vt:lpstr>
      <vt:lpstr>PowerPoint Presentation</vt:lpstr>
      <vt:lpstr>PowerPoint Presentation</vt:lpstr>
      <vt:lpstr>PowerPoint Presentation</vt:lpstr>
      <vt:lpstr>PowerPoint Presentation</vt:lpstr>
      <vt:lpstr>Thus, New coordinates of corner C after shearing = (1, 2). Thus, New coordinates of the triangle after shearing in Y axis = A (1, 3), B(0, 0), C(1, 2). </vt:lpstr>
      <vt:lpstr>2D Reflection </vt:lpstr>
      <vt:lpstr>PowerPoint Presentation</vt:lpstr>
      <vt:lpstr>PowerPoint Presentation</vt:lpstr>
      <vt:lpstr>PowerPoint Presentation</vt:lpstr>
      <vt:lpstr>Numerical There is a triangle ABC A(-1,-1) B(0,-2)C(1,-1). Reflect the image about x axis.</vt:lpstr>
      <vt:lpstr>You can understand 2D Reflection Transformation by this picture. Reflection does not change shape or size of an object. In the same way you can perform Reflection about the y-axis. And Reflection about the line perpendicular to XY plane.</vt:lpstr>
      <vt:lpstr>PowerPoint Presentation</vt:lpstr>
      <vt:lpstr>2D Reflection with respect to a Line y=x </vt:lpstr>
      <vt:lpstr>This sequence of operations can be performed with the help of composite transformations.</vt:lpstr>
      <vt:lpstr>2D Reflection about an arbitrary line y=mx+b </vt:lpstr>
      <vt:lpstr>PowerPoint Presentation</vt:lpstr>
      <vt:lpstr>PowerPoint Presentation</vt:lpstr>
      <vt:lpstr>Numerical Find the reflection of a point A(5,9) about the line y=x+5</vt:lpstr>
      <vt:lpstr>Solution:  We have to follow the sequence of operations. Original </vt:lpstr>
      <vt:lpstr>Translate the line so that it passes through the origin. T(0,-5) This is the diagonal line y=x. Reflect on the line y=x Translate the line back to original position.   T(0,5) </vt:lpstr>
      <vt:lpstr>PowerPoint Presentation</vt:lpstr>
      <vt:lpstr>Finally, arrange them as O’ = T(0, 5). Ref. T(0, -5). O and solve.</vt:lpstr>
      <vt:lpstr>PowerPoint Presentation</vt:lpstr>
      <vt:lpstr>If we plot original and final points on the graph. We get,</vt:lpstr>
      <vt:lpstr>PowerPoint Presentation</vt:lpstr>
      <vt:lpstr>PowerPoint Presentation</vt:lpstr>
      <vt:lpstr>PowerPoint Presentation</vt:lpstr>
      <vt:lpstr>PowerPoint Presentation</vt:lpstr>
      <vt:lpstr>PowerPoint Presentation</vt:lpstr>
      <vt:lpstr>Let- Initial coordinates of the object O = (Xold, Yold, Zold) New coordinates of the object O after translation = (Xnew, Ynew, Zold) Translation vector or Shift vector = (Tx, Ty, Tz)   Given a Translation vector (Tx, Ty, Tz)- Tx defines the distance the Xold coordinate has to be moved. Ty defines the distance the Yold coordinate has to be moved. Tz defines the distance the Zold coordinate has to be moved. </vt:lpstr>
      <vt:lpstr>This translation is achieved by adding the translation coordinates to the old coordinates of the object as- Xnew = Xold + Tx (This denotes translation towards X axis) Ynew = Yold + Ty (This denotes translation towards Y axis) Znew = Zold + Tz (This denotes translation towards Z axis)   In Matrix form, the above translation equations may be represented as-   </vt:lpstr>
      <vt:lpstr>Given a 3D object with coordinate points A(0, 3, 1), B(3, 3, 2), C(3, 0, 0), D(0, 0, 0). Apply the translation with the distance 1 towards X axis, 1 towards Y axis and 2 towards Z axis and obtain the new coordinates of the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Given a 3D object with coordinate points A(0, 3, 3), B(3, 3, 6), C(3, 0, 1), D(0, 0, 0). Apply the scaling parameter 2 towards X axis, 3 towards Y axis and 3 towards Z axis and obtain the new coordinates of the object.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Given a homogeneous point (1, 2, 3). Apply rotation 90 degree towards X, Y and Z axis and find out the new coordinate points.   </vt:lpstr>
      <vt:lpstr>PowerPoint Presentation</vt:lpstr>
      <vt:lpstr>PowerPoint Presentation</vt:lpstr>
      <vt:lpstr>PowerPoint Presentation</vt:lpstr>
      <vt:lpstr>3D Reflection </vt:lpstr>
      <vt:lpstr>PowerPoint Presentation</vt:lpstr>
      <vt:lpstr>PowerPoint Presentation</vt:lpstr>
      <vt:lpstr>PowerPoint Presentation</vt:lpstr>
      <vt:lpstr>Given a 3D triangle with coordinate points A(3, 4, 1), B(6, 4, 2), C(5, 6, 3). Apply the reflection on the XY plane and find out the new coordinates of the object.</vt:lpstr>
      <vt:lpstr>PowerPoint Presentation</vt:lpstr>
      <vt:lpstr>PowerPoint Presentation</vt:lpstr>
      <vt:lpstr>PowerPoint Presentation</vt:lpstr>
      <vt:lpstr>Given a 3D triangle with coordinate points A(3, 4, 1), B(6, 4, 2), C(5, 6, 3). Apply the reflection on the XZ plane and find out the new coordinates of the object.</vt:lpstr>
      <vt:lpstr>3D Shear We can use 3D Shear to change the shape of an object. We also use them to create general projections. </vt:lpstr>
      <vt:lpstr>PowerPoint Presentation</vt:lpstr>
      <vt:lpstr>PowerPoint Presentation</vt:lpstr>
      <vt:lpstr>PowerPoint Presentation</vt:lpstr>
      <vt:lpstr>Given a 3D triangle with points (0, 0, 0), (1, 1, 2) and (1, 1, 3). Apply shear parameter 2 on X axis, 2 on Y axis and 3 on Z axis and find out the new coordinates of the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ISOMETRIC PROJECTION FOR CUBE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Graphics</dc:title>
  <dc:creator>NEW_COMP_CNL_25</dc:creator>
  <cp:lastModifiedBy>ZEAL INSTITUTE</cp:lastModifiedBy>
  <cp:revision>271</cp:revision>
  <dcterms:created xsi:type="dcterms:W3CDTF">2020-06-27T09:11:59Z</dcterms:created>
  <dcterms:modified xsi:type="dcterms:W3CDTF">2023-01-05T06:39:34Z</dcterms:modified>
</cp:coreProperties>
</file>